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45"/>
  </p:notesMasterIdLst>
  <p:sldIdLst>
    <p:sldId id="256" r:id="rId3"/>
    <p:sldId id="507" r:id="rId4"/>
    <p:sldId id="996" r:id="rId5"/>
    <p:sldId id="997" r:id="rId6"/>
    <p:sldId id="901" r:id="rId7"/>
    <p:sldId id="899" r:id="rId8"/>
    <p:sldId id="900" r:id="rId9"/>
    <p:sldId id="966" r:id="rId10"/>
    <p:sldId id="967" r:id="rId11"/>
    <p:sldId id="923" r:id="rId12"/>
    <p:sldId id="740" r:id="rId13"/>
    <p:sldId id="886" r:id="rId14"/>
    <p:sldId id="951" r:id="rId15"/>
    <p:sldId id="924" r:id="rId16"/>
    <p:sldId id="953" r:id="rId17"/>
    <p:sldId id="1026" r:id="rId18"/>
    <p:sldId id="1024" r:id="rId19"/>
    <p:sldId id="1025" r:id="rId20"/>
    <p:sldId id="1027" r:id="rId21"/>
    <p:sldId id="1028" r:id="rId22"/>
    <p:sldId id="965" r:id="rId23"/>
    <p:sldId id="1023" r:id="rId24"/>
    <p:sldId id="1015" r:id="rId25"/>
    <p:sldId id="1008" r:id="rId26"/>
    <p:sldId id="956" r:id="rId27"/>
    <p:sldId id="963" r:id="rId28"/>
    <p:sldId id="1029" r:id="rId29"/>
    <p:sldId id="1010" r:id="rId30"/>
    <p:sldId id="1013" r:id="rId31"/>
    <p:sldId id="1006" r:id="rId32"/>
    <p:sldId id="1019" r:id="rId33"/>
    <p:sldId id="1021" r:id="rId34"/>
    <p:sldId id="1022" r:id="rId35"/>
    <p:sldId id="1020" r:id="rId36"/>
    <p:sldId id="1017" r:id="rId37"/>
    <p:sldId id="885" r:id="rId38"/>
    <p:sldId id="949" r:id="rId39"/>
    <p:sldId id="950" r:id="rId40"/>
    <p:sldId id="948" r:id="rId41"/>
    <p:sldId id="1016" r:id="rId42"/>
    <p:sldId id="935" r:id="rId43"/>
    <p:sldId id="921"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EE332"/>
    <a:srgbClr val="00BE7D"/>
    <a:srgbClr val="007095"/>
    <a:srgbClr val="4B0055"/>
    <a:srgbClr val="FB9900"/>
    <a:srgbClr val="BFBFBF"/>
    <a:srgbClr val="F93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4"/>
    <p:restoredTop sz="88235"/>
  </p:normalViewPr>
  <p:slideViewPr>
    <p:cSldViewPr snapToGrid="0" snapToObjects="1">
      <p:cViewPr varScale="1">
        <p:scale>
          <a:sx n="141" d="100"/>
          <a:sy n="141" d="100"/>
        </p:scale>
        <p:origin x="2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1" d="100"/>
          <a:sy n="91"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485741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20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21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616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19</a:t>
            </a:fld>
            <a:endParaRPr lang="en-US"/>
          </a:p>
        </p:txBody>
      </p:sp>
    </p:spTree>
    <p:extLst>
      <p:ext uri="{BB962C8B-B14F-4D97-AF65-F5344CB8AC3E}">
        <p14:creationId xmlns:p14="http://schemas.microsoft.com/office/powerpoint/2010/main" val="3526963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5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141947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22</a:t>
            </a:fld>
            <a:endParaRPr lang="en-US"/>
          </a:p>
        </p:txBody>
      </p:sp>
    </p:spTree>
    <p:extLst>
      <p:ext uri="{BB962C8B-B14F-4D97-AF65-F5344CB8AC3E}">
        <p14:creationId xmlns:p14="http://schemas.microsoft.com/office/powerpoint/2010/main" val="3468691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95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00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897374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pace and impacts of non-native marine species continues to grow worldwide. new pools of species are now available because of accelerating pace of commerce and trade worldwide, unleashing even more species to move </a:t>
            </a:r>
            <a:r>
              <a:rPr lang="en-US" dirty="0" err="1"/>
              <a:t>awayfrom</a:t>
            </a:r>
            <a:r>
              <a:rPr lang="en-US" dirty="0"/>
              <a:t> their native ranges.</a:t>
            </a:r>
            <a:endParaRPr lang="en-US" baseline="0" dirty="0"/>
          </a:p>
          <a:p>
            <a:endParaRPr lang="en-US" baseline="0" dirty="0"/>
          </a:p>
          <a:p>
            <a:r>
              <a:rPr lang="en-US" baseline="0" dirty="0"/>
              <a:t>Lionfish</a:t>
            </a:r>
          </a:p>
          <a:p>
            <a:r>
              <a:rPr lang="en-US" baseline="0" dirty="0"/>
              <a:t>European green crab</a:t>
            </a:r>
          </a:p>
          <a:p>
            <a:r>
              <a:rPr lang="en-US" baseline="0" dirty="0" err="1"/>
              <a:t>Borea</a:t>
            </a:r>
            <a:r>
              <a:rPr lang="en-US" baseline="0" dirty="0"/>
              <a:t> (</a:t>
            </a:r>
            <a:r>
              <a:rPr lang="en-US" baseline="0" dirty="0" err="1"/>
              <a:t>cenophore</a:t>
            </a:r>
            <a:r>
              <a:rPr lang="en-US" baseline="0" dirty="0"/>
              <a:t>)</a:t>
            </a:r>
          </a:p>
          <a:p>
            <a:r>
              <a:rPr lang="en-US" baseline="0" dirty="0" err="1"/>
              <a:t>Undaria</a:t>
            </a:r>
            <a:r>
              <a:rPr lang="en-US" baseline="0" dirty="0"/>
              <a:t>, a </a:t>
            </a:r>
            <a:r>
              <a:rPr lang="en-US" baseline="0" dirty="0" err="1"/>
              <a:t>japanese</a:t>
            </a:r>
            <a:r>
              <a:rPr lang="en-US" baseline="0" dirty="0"/>
              <a:t> kelp.</a:t>
            </a:r>
            <a:endParaRPr lang="en-US" dirty="0"/>
          </a:p>
        </p:txBody>
      </p:sp>
      <p:sp>
        <p:nvSpPr>
          <p:cNvPr id="4" name="Slide Number Placeholder 3"/>
          <p:cNvSpPr>
            <a:spLocks noGrp="1"/>
          </p:cNvSpPr>
          <p:nvPr>
            <p:ph type="sldNum" sz="quarter" idx="10"/>
          </p:nvPr>
        </p:nvSpPr>
        <p:spPr/>
        <p:txBody>
          <a:bodyPr/>
          <a:lstStyle/>
          <a:p>
            <a:fld id="{ABBCDED8-B0C5-0640-A8D2-02F6B1879604}" type="slidenum">
              <a:rPr lang="en-US" smtClean="0"/>
              <a:t>2</a:t>
            </a:fld>
            <a:endParaRPr lang="en-US"/>
          </a:p>
        </p:txBody>
      </p:sp>
    </p:spTree>
    <p:extLst>
      <p:ext uri="{BB962C8B-B14F-4D97-AF65-F5344CB8AC3E}">
        <p14:creationId xmlns:p14="http://schemas.microsoft.com/office/powerpoint/2010/main" val="4251981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352832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27</a:t>
            </a:fld>
            <a:endParaRPr lang="en-US"/>
          </a:p>
        </p:txBody>
      </p:sp>
    </p:spTree>
    <p:extLst>
      <p:ext uri="{BB962C8B-B14F-4D97-AF65-F5344CB8AC3E}">
        <p14:creationId xmlns:p14="http://schemas.microsoft.com/office/powerpoint/2010/main" val="34926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component of genotypes from 4 models of invasion from </a:t>
            </a:r>
            <a:r>
              <a:rPr lang="en-US" dirty="0" err="1"/>
              <a:t>Batillaria</a:t>
            </a:r>
            <a:r>
              <a:rPr lang="en-US" dirty="0"/>
              <a:t>.  Coalescent models</a:t>
            </a:r>
          </a:p>
          <a:p>
            <a:r>
              <a:rPr lang="en-US" dirty="0"/>
              <a:t>1 and 2 are shipping (30 d vs 60 d at sea)</a:t>
            </a:r>
          </a:p>
          <a:p>
            <a:r>
              <a:rPr lang="en-US" dirty="0"/>
              <a:t>3 and 4 are gigas (qualitative and quantitative assessment of vectors)</a:t>
            </a:r>
          </a:p>
          <a:p>
            <a:r>
              <a:rPr lang="en-US" dirty="0"/>
              <a:t>Model 4 and 1 is what we show later.</a:t>
            </a:r>
          </a:p>
          <a:p>
            <a:r>
              <a:rPr lang="en-US" dirty="0" err="1"/>
              <a:t>simCoal</a:t>
            </a:r>
            <a:endParaRPr lang="en-US" dirty="0"/>
          </a:p>
          <a:p>
            <a:r>
              <a:rPr lang="en-US" dirty="0"/>
              <a:t>Bayes Factor (posterior probabilities of the closest models to the actual dataset – 99% of the models were thrown out. Only kept the ones </a:t>
            </a:r>
            <a:r>
              <a:rPr lang="en-US" dirty="0" err="1"/>
              <a:t>cloes</a:t>
            </a:r>
            <a:r>
              <a:rPr lang="en-US" dirty="0"/>
              <a:t> ~1% of dataset)</a:t>
            </a:r>
          </a:p>
          <a:p>
            <a:endParaRPr lang="en-US" dirty="0"/>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30</a:t>
            </a:fld>
            <a:endParaRPr lang="en-US"/>
          </a:p>
        </p:txBody>
      </p:sp>
    </p:spTree>
    <p:extLst>
      <p:ext uri="{BB962C8B-B14F-4D97-AF65-F5344CB8AC3E}">
        <p14:creationId xmlns:p14="http://schemas.microsoft.com/office/powerpoint/2010/main" val="148913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freesvg.org</a:t>
            </a:r>
            <a:r>
              <a:rPr lang="en-US" dirty="0"/>
              <a:t>/1488449982</a:t>
            </a:r>
          </a:p>
        </p:txBody>
      </p:sp>
      <p:sp>
        <p:nvSpPr>
          <p:cNvPr id="4" name="Slide Number Placeholder 3"/>
          <p:cNvSpPr>
            <a:spLocks noGrp="1"/>
          </p:cNvSpPr>
          <p:nvPr>
            <p:ph type="sldNum" sz="quarter" idx="5"/>
          </p:nvPr>
        </p:nvSpPr>
        <p:spPr/>
        <p:txBody>
          <a:bodyPr/>
          <a:lstStyle/>
          <a:p>
            <a:fld id="{8237F9D5-82D6-724C-B637-2375F0691D4A}" type="slidenum">
              <a:rPr lang="en-US" smtClean="0"/>
              <a:t>31</a:t>
            </a:fld>
            <a:endParaRPr lang="en-US"/>
          </a:p>
        </p:txBody>
      </p:sp>
    </p:spTree>
    <p:extLst>
      <p:ext uri="{BB962C8B-B14F-4D97-AF65-F5344CB8AC3E}">
        <p14:creationId xmlns:p14="http://schemas.microsoft.com/office/powerpoint/2010/main" val="278940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Algae (4); Crustaceans (3); gastropods (2); trematodes (2); tunicate.</a:t>
            </a:r>
          </a:p>
          <a:p>
            <a:r>
              <a:rPr lang="en-US" dirty="0"/>
              <a:t>Putative vectors (oysters, ballast water, birds, aquarists)</a:t>
            </a:r>
          </a:p>
          <a:p>
            <a:r>
              <a:rPr lang="en-US" dirty="0"/>
              <a:t>Life history from brooders to pelagic dispersers</a:t>
            </a:r>
          </a:p>
          <a:p>
            <a:endParaRPr lang="en-US"/>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149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53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7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element of our understand of the invasion process is the identification of vectors and native sources of introduced species. This information can allow us to 1) prevent future invasions….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7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29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11</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1324704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93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237F9D5-82D6-724C-B637-2375F0691D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602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5/11/23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5/11/23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5/11/23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5/11/23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5/11/23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5/11/23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5/11/23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5/11/23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coads.noaa.gov/"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tiff"/><Relationship Id="rId7"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image" Target="../media/image35.jpeg"/><Relationship Id="rId12"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5.png"/><Relationship Id="rId5" Type="http://schemas.openxmlformats.org/officeDocument/2006/relationships/image" Target="../media/image31.jpg"/><Relationship Id="rId10" Type="http://schemas.openxmlformats.org/officeDocument/2006/relationships/image" Target="../media/image38.jpeg"/><Relationship Id="rId4" Type="http://schemas.openxmlformats.org/officeDocument/2006/relationships/image" Target="../media/image26.tiff"/><Relationship Id="rId9"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Autofit/>
          </a:bodyPr>
          <a:lstStyle/>
          <a:p>
            <a:r>
              <a:rPr lang="en-US" sz="3600" i="1" dirty="0">
                <a:latin typeface="Arial" panose="020B0604020202020204" pitchFamily="34" charset="0"/>
                <a:cs typeface="Arial" panose="020B0604020202020204" pitchFamily="34" charset="0"/>
              </a:rPr>
              <a:t>The genetic legacy of the deliberate introduction of Pacific oysters</a:t>
            </a:r>
            <a:endParaRPr lang="en-US" sz="1200"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7319" y="1541638"/>
            <a:ext cx="3219264" cy="1241822"/>
          </a:xfrm>
        </p:spPr>
        <p:txBody>
          <a:bodyPr>
            <a:normAutofit/>
          </a:bodyPr>
          <a:lstStyle/>
          <a:p>
            <a:r>
              <a:rPr lang="en-US" sz="2400" dirty="0">
                <a:latin typeface="Arial" panose="020B0604020202020204" pitchFamily="34" charset="0"/>
                <a:cs typeface="Arial" panose="020B0604020202020204" pitchFamily="34" charset="0"/>
              </a:rPr>
              <a:t>Erik Sotka </a:t>
            </a:r>
          </a:p>
          <a:p>
            <a:r>
              <a:rPr lang="en-US" sz="2400" dirty="0">
                <a:latin typeface="Arial" panose="020B0604020202020204" pitchFamily="34" charset="0"/>
                <a:cs typeface="Arial" panose="020B0604020202020204" pitchFamily="34" charset="0"/>
              </a:rPr>
              <a:t>Allan Strand</a:t>
            </a:r>
            <a:endParaRPr lang="en-US" sz="2400" baseline="30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524401" y="1289051"/>
            <a:ext cx="4829891" cy="3355939"/>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7" y="2591839"/>
            <a:ext cx="3427083"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Ryan Carnegie, Jim Carlton, Lucia Couceiro, Jeff Crooks,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Hikaru</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Endo, Hilary Heyford, Masakazu Hori,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Mits</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Kamiya</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Gen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Kanaya</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Judith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Kochmann</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Kun-Seop</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Lee, Lauren Lees, Hannah Miller, Massa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Nakaoka</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Eric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Pante</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Jennifer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Ruesink</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Evangelina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Schwindt</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Åsa</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Strand, Richard Taylor,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Ryuta</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Terada, Martin Thiel,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Takefumi</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Yorisue</a:t>
            </a:r>
            <a:r>
              <a:rPr lang="en-US" sz="1400" b="0" i="0" u="none" strike="noStrike" dirty="0">
                <a:solidFill>
                  <a:schemeClr val="tx1">
                    <a:lumMod val="65000"/>
                    <a:lumOff val="35000"/>
                  </a:schemeClr>
                </a:solidFill>
                <a:effectLst/>
                <a:latin typeface="Arial" panose="020B0604020202020204" pitchFamily="34" charset="0"/>
                <a:cs typeface="Arial" panose="020B0604020202020204" pitchFamily="34" charset="0"/>
              </a:rPr>
              <a:t>, Danielle </a:t>
            </a:r>
            <a:r>
              <a:rPr lang="en-US" sz="1400" b="0" i="0" u="none" strike="noStrike" dirty="0" err="1">
                <a:solidFill>
                  <a:schemeClr val="tx1">
                    <a:lumMod val="65000"/>
                    <a:lumOff val="35000"/>
                  </a:schemeClr>
                </a:solidFill>
                <a:effectLst/>
                <a:latin typeface="Arial" panose="020B0604020202020204" pitchFamily="34" charset="0"/>
                <a:cs typeface="Arial" panose="020B0604020202020204" pitchFamily="34" charset="0"/>
              </a:rPr>
              <a:t>Zacherl</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653403" y="3607846"/>
            <a:ext cx="1289730" cy="1312357"/>
          </a:xfrm>
          <a:prstGeom prst="rect">
            <a:avLst/>
          </a:prstGeom>
        </p:spPr>
      </p:pic>
    </p:spTree>
    <p:extLst>
      <p:ext uri="{BB962C8B-B14F-4D97-AF65-F5344CB8AC3E}">
        <p14:creationId xmlns:p14="http://schemas.microsoft.com/office/powerpoint/2010/main" val="187260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fontScale="90000"/>
          </a:bodyPr>
          <a:lstStyle/>
          <a:p>
            <a:pPr>
              <a:lnSpc>
                <a:spcPct val="90000"/>
              </a:lnSpc>
            </a:pPr>
            <a:r>
              <a:rPr lang="en-US" sz="3000"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Arial" panose="020B0604020202020204" pitchFamily="34" charset="0"/>
                <a:cs typeface="Arial" panose="020B0604020202020204" pitchFamily="34" charset="0"/>
              </a:rPr>
              <a:t>P</a:t>
            </a:r>
            <a:r>
              <a:rPr lang="en-US" sz="2000" dirty="0">
                <a:latin typeface="Arial" panose="020B0604020202020204" pitchFamily="34"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75000"/>
                  </a:schemeClr>
                </a:solidFill>
                <a:effectLst/>
                <a:latin typeface="Arial" panose="020B0604020202020204" pitchFamily="34" charset="0"/>
                <a:cs typeface="Arial" panose="020B0604020202020204" pitchFamily="34" charset="0"/>
              </a:rPr>
              <a:t>The invasion history of </a:t>
            </a:r>
            <a:r>
              <a:rPr lang="en-US" sz="2000" dirty="0">
                <a:solidFill>
                  <a:schemeClr val="bg1">
                    <a:lumMod val="75000"/>
                  </a:schemeClr>
                </a:solidFill>
                <a:latin typeface="Arial" panose="020B0604020202020204" pitchFamily="34" charset="0"/>
                <a:cs typeface="Arial" panose="020B0604020202020204" pitchFamily="34" charset="0"/>
              </a:rPr>
              <a:t>non-native populations</a:t>
            </a:r>
            <a:endParaRPr lang="en-US" sz="2000" b="0" i="0" u="none" strike="noStrike" dirty="0">
              <a:solidFill>
                <a:schemeClr val="bg1">
                  <a:lumMod val="75000"/>
                </a:schemeClr>
              </a:solidFill>
              <a:effectLst/>
              <a:latin typeface="Arial" panose="020B0604020202020204" pitchFamily="34" charset="0"/>
              <a:cs typeface="Arial" panose="020B0604020202020204" pitchFamily="34" charset="0"/>
            </a:endParaRPr>
          </a:p>
          <a:p>
            <a:pPr marL="385763" indent="-385763">
              <a:buFont typeface="+mj-lt"/>
              <a:buAutoNum type="arabicPeriod"/>
            </a:pPr>
            <a:r>
              <a:rPr lang="en-US" sz="2000" dirty="0">
                <a:solidFill>
                  <a:schemeClr val="bg1">
                    <a:lumMod val="75000"/>
                  </a:schemeClr>
                </a:solidFill>
                <a:latin typeface="Arial" panose="020B0604020202020204" pitchFamily="34" charset="0"/>
                <a:cs typeface="Arial" panose="020B0604020202020204" pitchFamily="34" charset="0"/>
              </a:rPr>
              <a:t>Role of oyster invasions on species introductions</a:t>
            </a:r>
            <a:endParaRPr lang="en-US" sz="2000" i="1" dirty="0">
              <a:solidFill>
                <a:schemeClr val="bg1">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06673"/>
                </a:solidFill>
                <a:effectLst/>
                <a:uLnTx/>
                <a:uFillTx/>
                <a:latin typeface="Arial" panose="020B0604020202020204" pitchFamily="34" charset="0"/>
                <a:cs typeface="Arial" panose="020B0604020202020204" pitchFamily="34" charset="0"/>
              </a:rPr>
              <a:t>Bruce Miller, CSIRO</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543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41 populations (n ~ 20) </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20 native (Korea, Japan)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Genotype-by-sequencing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Dataset: 726 individuals and 7046 SNPs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214341" cy="584775"/>
          </a:xfrm>
          <a:prstGeom prst="rect">
            <a:avLst/>
          </a:prstGeom>
          <a:noFill/>
        </p:spPr>
        <p:txBody>
          <a:bodyPr wrap="none" rtlCol="0">
            <a:spAutoFit/>
          </a:bodyPr>
          <a:lstStyle/>
          <a:p>
            <a:r>
              <a:rPr lang="en-US" sz="3200" i="1" dirty="0">
                <a:latin typeface="Arial" panose="020B0604020202020204" pitchFamily="34" charset="0"/>
                <a:cs typeface="Arial" panose="020B0604020202020204" pitchFamily="34"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2A9D9-8A0F-4723-289F-AAD429CD97A2}"/>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a:t>
            </a:r>
            <a:r>
              <a:rPr lang="en-US" sz="2000" baseline="-25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p>
        </p:txBody>
      </p:sp>
    </p:spTree>
    <p:extLst>
      <p:ext uri="{BB962C8B-B14F-4D97-AF65-F5344CB8AC3E}">
        <p14:creationId xmlns:p14="http://schemas.microsoft.com/office/powerpoint/2010/main" val="74468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rotWithShape="1">
          <a:blip r:embed="rId3"/>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F</a:t>
            </a:r>
            <a:r>
              <a:rPr lang="en-US" sz="2000" baseline="-25000" dirty="0">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646444" cy="584775"/>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Hiroshima / </a:t>
            </a:r>
            <a:r>
              <a:rPr lang="en-US" sz="1600" i="1" dirty="0" err="1">
                <a:latin typeface="Arial" panose="020B0604020202020204" pitchFamily="34" charset="0"/>
                <a:cs typeface="Arial" panose="020B0604020202020204" pitchFamily="34" charset="0"/>
              </a:rPr>
              <a:t>Seto</a:t>
            </a:r>
            <a:r>
              <a:rPr lang="en-US" sz="1600" i="1" dirty="0">
                <a:latin typeface="Arial" panose="020B0604020202020204" pitchFamily="34" charset="0"/>
                <a:cs typeface="Arial" panose="020B0604020202020204" pitchFamily="34" charset="0"/>
              </a:rPr>
              <a:t> Inland Sea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4"/>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36420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9312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fontScale="90000"/>
          </a:bodyPr>
          <a:lstStyle/>
          <a:p>
            <a:pPr>
              <a:lnSpc>
                <a:spcPct val="90000"/>
              </a:lnSpc>
            </a:pPr>
            <a:r>
              <a:rPr lang="en-US" sz="3000"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Arial" panose="020B0604020202020204" pitchFamily="34" charset="0"/>
                <a:cs typeface="Arial" panose="020B0604020202020204" pitchFamily="34" charset="0"/>
              </a:rPr>
              <a:t>P</a:t>
            </a:r>
            <a:r>
              <a:rPr lang="en-US" sz="2000" dirty="0">
                <a:solidFill>
                  <a:schemeClr val="bg1">
                    <a:lumMod val="85000"/>
                  </a:schemeClr>
                </a:solidFill>
                <a:latin typeface="Arial" panose="020B0604020202020204" pitchFamily="34"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Arial" panose="020B0604020202020204" pitchFamily="34" charset="0"/>
                <a:cs typeface="Arial" panose="020B0604020202020204" pitchFamily="34" charset="0"/>
              </a:rPr>
              <a:t>The invasion history of </a:t>
            </a:r>
            <a:r>
              <a:rPr lang="en-US" sz="2000" dirty="0">
                <a:latin typeface="Arial" panose="020B0604020202020204" pitchFamily="34" charset="0"/>
                <a:cs typeface="Arial" panose="020B0604020202020204" pitchFamily="34" charset="0"/>
              </a:rPr>
              <a:t>non-native populations</a:t>
            </a:r>
            <a:endParaRPr lang="en-US" sz="2000" b="0" i="0" u="none" strike="noStrike" dirty="0">
              <a:effectLst/>
              <a:latin typeface="Arial" panose="020B0604020202020204" pitchFamily="34"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Arial" panose="020B0604020202020204" pitchFamily="34" charset="0"/>
                <a:cs typeface="Arial" panose="020B0604020202020204" pitchFamily="34" charset="0"/>
              </a:rPr>
              <a:t>Role of oyster invasions on species introductions</a:t>
            </a:r>
            <a:endParaRPr lang="en-US" sz="2000" i="1" dirty="0">
              <a:solidFill>
                <a:schemeClr val="bg1">
                  <a:lumMod val="8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06673"/>
                </a:solidFill>
                <a:effectLst/>
                <a:uLnTx/>
                <a:uFillTx/>
                <a:latin typeface="Arial" panose="020B0604020202020204" pitchFamily="34" charset="0"/>
                <a:cs typeface="Arial" panose="020B0604020202020204" pitchFamily="34" charset="0"/>
              </a:rPr>
              <a:t>Bruce Miller, CSIRO</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1711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119F0A8-8F0F-FBFB-2081-FE3FC1ABC76E}"/>
              </a:ext>
            </a:extLst>
          </p:cNvPr>
          <p:cNvSpPr txBox="1"/>
          <p:nvPr/>
        </p:nvSpPr>
        <p:spPr>
          <a:xfrm>
            <a:off x="249542" y="4404836"/>
            <a:ext cx="4155634"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Circlize</a:t>
            </a: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plots summarize assignments from unsupervised machine learning (ML)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i="1" dirty="0">
                <a:solidFill>
                  <a:prstClr val="black"/>
                </a:solidFill>
                <a:latin typeface="Arial" panose="020B0604020202020204" pitchFamily="34" charset="0"/>
                <a:cs typeface="Arial" panose="020B0604020202020204" pitchFamily="34" charset="0"/>
              </a:rPr>
              <a:t>- Cross validation = 70%</a:t>
            </a:r>
            <a:endPar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itle 3">
            <a:extLst>
              <a:ext uri="{FF2B5EF4-FFF2-40B4-BE49-F238E27FC236}">
                <a16:creationId xmlns:a16="http://schemas.microsoft.com/office/drawing/2014/main" id="{5D9FDD3B-33ED-12C8-4896-8F87D350C37A}"/>
              </a:ext>
            </a:extLst>
          </p:cNvPr>
          <p:cNvSpPr>
            <a:spLocks noGrp="1"/>
          </p:cNvSpPr>
          <p:nvPr>
            <p:ph type="title"/>
          </p:nvPr>
        </p:nvSpPr>
        <p:spPr>
          <a:xfrm>
            <a:off x="274893" y="214639"/>
            <a:ext cx="5010045" cy="1129413"/>
          </a:xfrm>
        </p:spPr>
        <p:txBody>
          <a:bodyPr anchor="ctr">
            <a:noAutofit/>
          </a:bodyPr>
          <a:lstStyle/>
          <a:p>
            <a:r>
              <a:rPr lang="en-US" sz="2800" dirty="0">
                <a:latin typeface="Arial" panose="020B0604020202020204" pitchFamily="34" charset="0"/>
                <a:cs typeface="Arial" panose="020B0604020202020204" pitchFamily="34" charset="0"/>
              </a:rPr>
              <a:t>Pacific oyster invaders are from </a:t>
            </a:r>
            <a:r>
              <a:rPr lang="en-US" sz="2800" dirty="0" err="1">
                <a:latin typeface="Arial" panose="020B0604020202020204" pitchFamily="34" charset="0"/>
                <a:cs typeface="Arial" panose="020B0604020202020204" pitchFamily="34" charset="0"/>
              </a:rPr>
              <a:t>Seto</a:t>
            </a:r>
            <a:r>
              <a:rPr lang="en-US" sz="2800" dirty="0">
                <a:latin typeface="Arial" panose="020B0604020202020204" pitchFamily="34" charset="0"/>
                <a:cs typeface="Arial" panose="020B0604020202020204" pitchFamily="34" charset="0"/>
              </a:rPr>
              <a:t> Inland Sea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and Miyagi</a:t>
            </a:r>
          </a:p>
        </p:txBody>
      </p:sp>
      <p:sp>
        <p:nvSpPr>
          <p:cNvPr id="12" name="Rectangle 11">
            <a:extLst>
              <a:ext uri="{FF2B5EF4-FFF2-40B4-BE49-F238E27FC236}">
                <a16:creationId xmlns:a16="http://schemas.microsoft.com/office/drawing/2014/main" id="{0C177E7C-52FA-3C6B-16A2-58E408B38226}"/>
              </a:ext>
            </a:extLst>
          </p:cNvPr>
          <p:cNvSpPr/>
          <p:nvPr/>
        </p:nvSpPr>
        <p:spPr>
          <a:xfrm>
            <a:off x="5370679" y="458764"/>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D000B56-ABD1-7366-9478-ABF220C6C073}"/>
              </a:ext>
            </a:extLst>
          </p:cNvPr>
          <p:cNvPicPr>
            <a:picLocks noChangeAspect="1"/>
          </p:cNvPicPr>
          <p:nvPr/>
        </p:nvPicPr>
        <p:blipFill rotWithShape="1">
          <a:blip r:embed="rId3"/>
          <a:srcRect l="5616" t="1869" r="9954" b="10001"/>
          <a:stretch/>
        </p:blipFill>
        <p:spPr>
          <a:xfrm>
            <a:off x="5284288" y="1050065"/>
            <a:ext cx="2969311" cy="2964408"/>
          </a:xfrm>
          <a:prstGeom prst="ellipse">
            <a:avLst/>
          </a:prstGeom>
        </p:spPr>
      </p:pic>
      <p:cxnSp>
        <p:nvCxnSpPr>
          <p:cNvPr id="18" name="Straight Connector 17">
            <a:extLst>
              <a:ext uri="{FF2B5EF4-FFF2-40B4-BE49-F238E27FC236}">
                <a16:creationId xmlns:a16="http://schemas.microsoft.com/office/drawing/2014/main" id="{244B0B7B-55D9-2F18-1B62-E5DE455B7898}"/>
              </a:ext>
            </a:extLst>
          </p:cNvPr>
          <p:cNvCxnSpPr>
            <a:cxnSpLocks/>
          </p:cNvCxnSpPr>
          <p:nvPr/>
        </p:nvCxnSpPr>
        <p:spPr>
          <a:xfrm flipV="1">
            <a:off x="4571983" y="2606177"/>
            <a:ext cx="910862" cy="87177"/>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AB3D321-E6C4-6426-1487-5E15ABAEEDFC}"/>
              </a:ext>
            </a:extLst>
          </p:cNvPr>
          <p:cNvSpPr/>
          <p:nvPr/>
        </p:nvSpPr>
        <p:spPr>
          <a:xfrm>
            <a:off x="4572000" y="350317"/>
            <a:ext cx="4363904" cy="4363904"/>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17482D1B-4BC4-50B9-402B-C56BCAEB04E1}"/>
              </a:ext>
            </a:extLst>
          </p:cNvPr>
          <p:cNvCxnSpPr>
            <a:cxnSpLocks/>
          </p:cNvCxnSpPr>
          <p:nvPr/>
        </p:nvCxnSpPr>
        <p:spPr>
          <a:xfrm flipV="1">
            <a:off x="5792811" y="3757645"/>
            <a:ext cx="387163" cy="73511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53BD98F-9416-75E2-F0AC-9AD0B2054E43}"/>
              </a:ext>
            </a:extLst>
          </p:cNvPr>
          <p:cNvCxnSpPr>
            <a:cxnSpLocks/>
          </p:cNvCxnSpPr>
          <p:nvPr/>
        </p:nvCxnSpPr>
        <p:spPr>
          <a:xfrm flipH="1" flipV="1">
            <a:off x="6862278" y="3819580"/>
            <a:ext cx="69407" cy="89464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5315E5-E470-2727-9BE1-FAFA854F6B8B}"/>
              </a:ext>
            </a:extLst>
          </p:cNvPr>
          <p:cNvCxnSpPr>
            <a:cxnSpLocks/>
          </p:cNvCxnSpPr>
          <p:nvPr/>
        </p:nvCxnSpPr>
        <p:spPr>
          <a:xfrm>
            <a:off x="4753566" y="1680138"/>
            <a:ext cx="829366" cy="316420"/>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FEAAA4-F52D-E585-3334-A4187C5F7FC5}"/>
              </a:ext>
            </a:extLst>
          </p:cNvPr>
          <p:cNvCxnSpPr>
            <a:cxnSpLocks/>
          </p:cNvCxnSpPr>
          <p:nvPr/>
        </p:nvCxnSpPr>
        <p:spPr>
          <a:xfrm flipV="1">
            <a:off x="6896981" y="368396"/>
            <a:ext cx="72120" cy="68166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AE10C3-D6FE-DC54-95A1-BCB10DD79D9A}"/>
              </a:ext>
            </a:extLst>
          </p:cNvPr>
          <p:cNvCxnSpPr>
            <a:cxnSpLocks/>
          </p:cNvCxnSpPr>
          <p:nvPr/>
        </p:nvCxnSpPr>
        <p:spPr>
          <a:xfrm flipH="1" flipV="1">
            <a:off x="6964528" y="3763473"/>
            <a:ext cx="138755" cy="908476"/>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28ECD6-2CDB-F8A4-2C39-A1439F31E50B}"/>
              </a:ext>
            </a:extLst>
          </p:cNvPr>
          <p:cNvCxnSpPr>
            <a:cxnSpLocks/>
          </p:cNvCxnSpPr>
          <p:nvPr/>
        </p:nvCxnSpPr>
        <p:spPr>
          <a:xfrm flipH="1" flipV="1">
            <a:off x="7039527" y="3803788"/>
            <a:ext cx="212989" cy="845458"/>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1E0965-60CE-3BA7-E05A-CDCA7A147C58}"/>
              </a:ext>
            </a:extLst>
          </p:cNvPr>
          <p:cNvCxnSpPr>
            <a:cxnSpLocks/>
          </p:cNvCxnSpPr>
          <p:nvPr/>
        </p:nvCxnSpPr>
        <p:spPr>
          <a:xfrm flipH="1" flipV="1">
            <a:off x="7864486" y="3174155"/>
            <a:ext cx="755472" cy="502165"/>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FF53FA1-16E3-B2CD-8ECF-324D7C95ABF9}"/>
              </a:ext>
            </a:extLst>
          </p:cNvPr>
          <p:cNvSpPr/>
          <p:nvPr/>
        </p:nvSpPr>
        <p:spPr>
          <a:xfrm rot="3892293">
            <a:off x="6649727" y="1327389"/>
            <a:ext cx="2013176" cy="1581791"/>
          </a:xfrm>
          <a:prstGeom prst="rect">
            <a:avLst/>
          </a:prstGeom>
          <a:noFill/>
        </p:spPr>
        <p:txBody>
          <a:bodyPr wrap="none" lIns="91440" tIns="45720" rIns="91440" bIns="45720">
            <a:prstTxWarp prst="textArchUp">
              <a:avLst>
                <a:gd name="adj" fmla="val 12013437"/>
              </a:avLst>
            </a:prstTxWarp>
            <a:spAutoFit/>
          </a:bodyPr>
          <a:lstStyle/>
          <a:p>
            <a:pPr algn="ctr"/>
            <a:r>
              <a:rPr lang="en-US" sz="2400" b="0" cap="none" spc="0" dirty="0">
                <a:ln w="0"/>
                <a:solidFill>
                  <a:srgbClr val="0080FF"/>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Miyagi</a:t>
            </a:r>
          </a:p>
        </p:txBody>
      </p:sp>
      <p:cxnSp>
        <p:nvCxnSpPr>
          <p:cNvPr id="30" name="Straight Connector 29">
            <a:extLst>
              <a:ext uri="{FF2B5EF4-FFF2-40B4-BE49-F238E27FC236}">
                <a16:creationId xmlns:a16="http://schemas.microsoft.com/office/drawing/2014/main" id="{C3F6956D-2CF6-77DA-3C5A-00AB621377F9}"/>
              </a:ext>
            </a:extLst>
          </p:cNvPr>
          <p:cNvCxnSpPr>
            <a:cxnSpLocks/>
          </p:cNvCxnSpPr>
          <p:nvPr/>
        </p:nvCxnSpPr>
        <p:spPr>
          <a:xfrm flipH="1" flipV="1">
            <a:off x="6664559" y="336886"/>
            <a:ext cx="29487" cy="71317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9577B43-40E1-F765-1DDA-33285E5DF3C8}"/>
              </a:ext>
            </a:extLst>
          </p:cNvPr>
          <p:cNvSpPr/>
          <p:nvPr/>
        </p:nvSpPr>
        <p:spPr>
          <a:xfrm rot="19252495">
            <a:off x="7126341" y="3677177"/>
            <a:ext cx="1178528" cy="284805"/>
          </a:xfrm>
          <a:prstGeom prst="rect">
            <a:avLst/>
          </a:prstGeom>
          <a:noFill/>
        </p:spPr>
        <p:txBody>
          <a:bodyPr wrap="none" lIns="91440" tIns="45720" rIns="91440" bIns="45720">
            <a:prstTxWarp prst="textArchDown">
              <a:avLst/>
            </a:prstTxWarp>
            <a:spAutoFit/>
          </a:bodyPr>
          <a:lstStyle/>
          <a:p>
            <a:pPr algn="ctr"/>
            <a:r>
              <a:rPr lang="en-US" b="0" cap="none" spc="0" dirty="0" err="1">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Seto</a:t>
            </a: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Inland </a:t>
            </a:r>
          </a:p>
          <a:p>
            <a:pPr algn="ct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Sea</a:t>
            </a:r>
          </a:p>
        </p:txBody>
      </p:sp>
      <p:pic>
        <p:nvPicPr>
          <p:cNvPr id="39" name="Picture 38">
            <a:extLst>
              <a:ext uri="{FF2B5EF4-FFF2-40B4-BE49-F238E27FC236}">
                <a16:creationId xmlns:a16="http://schemas.microsoft.com/office/drawing/2014/main" id="{C121E4B9-E2BB-8A8B-1364-46A26FC2C617}"/>
              </a:ext>
            </a:extLst>
          </p:cNvPr>
          <p:cNvPicPr>
            <a:picLocks noChangeAspect="1"/>
          </p:cNvPicPr>
          <p:nvPr/>
        </p:nvPicPr>
        <p:blipFill>
          <a:blip r:embed="rId4"/>
          <a:stretch>
            <a:fillRect/>
          </a:stretch>
        </p:blipFill>
        <p:spPr>
          <a:xfrm>
            <a:off x="158614" y="1430569"/>
            <a:ext cx="4310049" cy="2963157"/>
          </a:xfrm>
          <a:prstGeom prst="rect">
            <a:avLst/>
          </a:prstGeom>
          <a:ln>
            <a:solidFill>
              <a:schemeClr val="tx1"/>
            </a:solidFill>
          </a:ln>
        </p:spPr>
      </p:pic>
      <p:pic>
        <p:nvPicPr>
          <p:cNvPr id="40" name="Picture 39" descr="A close-up of a human skull&#10;&#10;Description automatically generated with medium confidence">
            <a:extLst>
              <a:ext uri="{FF2B5EF4-FFF2-40B4-BE49-F238E27FC236}">
                <a16:creationId xmlns:a16="http://schemas.microsoft.com/office/drawing/2014/main" id="{1F918861-B93D-E1DA-D9CB-3C6AE6702A66}"/>
              </a:ext>
            </a:extLst>
          </p:cNvPr>
          <p:cNvPicPr>
            <a:picLocks noChangeAspect="1"/>
          </p:cNvPicPr>
          <p:nvPr/>
        </p:nvPicPr>
        <p:blipFill rotWithShape="1">
          <a:blip r:embed="rId5"/>
          <a:srcRect t="1832" b="1"/>
          <a:stretch/>
        </p:blipFill>
        <p:spPr>
          <a:xfrm rot="16200000">
            <a:off x="3578373" y="3550961"/>
            <a:ext cx="586334" cy="846674"/>
          </a:xfrm>
          <a:prstGeom prst="rect">
            <a:avLst/>
          </a:prstGeom>
        </p:spPr>
      </p:pic>
      <p:sp>
        <p:nvSpPr>
          <p:cNvPr id="41" name="TextBox 40">
            <a:extLst>
              <a:ext uri="{FF2B5EF4-FFF2-40B4-BE49-F238E27FC236}">
                <a16:creationId xmlns:a16="http://schemas.microsoft.com/office/drawing/2014/main" id="{77E3F5CF-B098-3D17-CC50-7ED156166A8C}"/>
              </a:ext>
            </a:extLst>
          </p:cNvPr>
          <p:cNvSpPr txBox="1"/>
          <p:nvPr/>
        </p:nvSpPr>
        <p:spPr>
          <a:xfrm>
            <a:off x="3219348" y="3473795"/>
            <a:ext cx="465192" cy="215444"/>
          </a:xfrm>
          <a:prstGeom prst="rect">
            <a:avLst/>
          </a:prstGeom>
          <a:noFill/>
        </p:spPr>
        <p:txBody>
          <a:bodyPr wrap="none" rtlCol="0">
            <a:spAutoFit/>
          </a:bodyPr>
          <a:lstStyle/>
          <a:p>
            <a:r>
              <a:rPr lang="en-US" sz="800" dirty="0">
                <a:highlight>
                  <a:srgbClr val="A6FEFE"/>
                </a:highlight>
                <a:latin typeface="Arial" panose="020B0604020202020204" pitchFamily="34" charset="0"/>
                <a:cs typeface="Arial" panose="020B0604020202020204" pitchFamily="34" charset="0"/>
              </a:rPr>
              <a:t>Tokyo</a:t>
            </a:r>
          </a:p>
        </p:txBody>
      </p:sp>
    </p:spTree>
    <p:extLst>
      <p:ext uri="{BB962C8B-B14F-4D97-AF65-F5344CB8AC3E}">
        <p14:creationId xmlns:p14="http://schemas.microsoft.com/office/powerpoint/2010/main" val="285402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3B3D1AC-6DB3-68D8-CE42-22540A9AA92D}"/>
              </a:ext>
            </a:extLst>
          </p:cNvPr>
          <p:cNvSpPr/>
          <p:nvPr/>
        </p:nvSpPr>
        <p:spPr>
          <a:xfrm>
            <a:off x="5251491" y="1106863"/>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BD8FDC18-52A9-AF8D-C209-B55B9AEE4CF7}"/>
              </a:ext>
            </a:extLst>
          </p:cNvPr>
          <p:cNvSpPr>
            <a:spLocks noGrp="1"/>
          </p:cNvSpPr>
          <p:nvPr>
            <p:ph type="title"/>
          </p:nvPr>
        </p:nvSpPr>
        <p:spPr>
          <a:xfrm>
            <a:off x="289242" y="547026"/>
            <a:ext cx="5388745" cy="857250"/>
          </a:xfrm>
          <a:noFill/>
        </p:spPr>
        <p:txBody>
          <a:bodyPr>
            <a:noAutofit/>
          </a:bodyPr>
          <a:lstStyle/>
          <a:p>
            <a:pPr algn="l"/>
            <a:r>
              <a:rPr lang="en-US" sz="2800" i="1" dirty="0">
                <a:latin typeface="Arial" panose="020B0604020202020204" pitchFamily="34" charset="0"/>
                <a:cs typeface="Arial" panose="020B0604020202020204" pitchFamily="34" charset="0"/>
                <a:sym typeface="Wingdings" pitchFamily="2" charset="2"/>
              </a:rPr>
              <a:t>Miyagi  Canada and WA</a:t>
            </a:r>
            <a:br>
              <a:rPr lang="en-US" sz="2800" i="1" dirty="0">
                <a:latin typeface="Arial" panose="020B0604020202020204" pitchFamily="34" charset="0"/>
                <a:cs typeface="Arial" panose="020B0604020202020204" pitchFamily="34" charset="0"/>
              </a:rPr>
            </a:br>
            <a:r>
              <a:rPr lang="en-US" sz="2800" i="1" dirty="0">
                <a:latin typeface="Arial" panose="020B0604020202020204" pitchFamily="34" charset="0"/>
                <a:cs typeface="Arial" panose="020B0604020202020204" pitchFamily="34" charset="0"/>
                <a:sym typeface="Wingdings" pitchFamily="2" charset="2"/>
              </a:rPr>
              <a:t>Miyagi + </a:t>
            </a:r>
            <a:r>
              <a:rPr lang="en-US" sz="2800" i="1" dirty="0" err="1">
                <a:latin typeface="Arial" panose="020B0604020202020204" pitchFamily="34" charset="0"/>
                <a:cs typeface="Arial" panose="020B0604020202020204" pitchFamily="34" charset="0"/>
                <a:sym typeface="Wingdings" pitchFamily="2" charset="2"/>
              </a:rPr>
              <a:t>Seto</a:t>
            </a:r>
            <a:r>
              <a:rPr lang="en-US" sz="2800" i="1" dirty="0">
                <a:latin typeface="Arial" panose="020B0604020202020204" pitchFamily="34" charset="0"/>
                <a:cs typeface="Arial" panose="020B0604020202020204" pitchFamily="34" charset="0"/>
                <a:sym typeface="Wingdings" pitchFamily="2" charset="2"/>
              </a:rPr>
              <a:t> Inland Sea  California</a:t>
            </a:r>
            <a:br>
              <a:rPr lang="en-US" sz="2800" i="1" dirty="0">
                <a:latin typeface="Arial" panose="020B0604020202020204" pitchFamily="34" charset="0"/>
                <a:cs typeface="Arial" panose="020B0604020202020204" pitchFamily="34" charset="0"/>
                <a:sym typeface="Wingdings" pitchFamily="2" charset="2"/>
              </a:rPr>
            </a:br>
            <a:endParaRPr lang="en-US" sz="2800" i="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A24F692-ED97-B19E-BCCA-5F29EEF91DF3}"/>
              </a:ext>
            </a:extLst>
          </p:cNvPr>
          <p:cNvSpPr/>
          <p:nvPr/>
        </p:nvSpPr>
        <p:spPr>
          <a:xfrm>
            <a:off x="5370679" y="458764"/>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2F5B7D0-F50A-C5F5-555B-589863CA2066}"/>
              </a:ext>
            </a:extLst>
          </p:cNvPr>
          <p:cNvPicPr>
            <a:picLocks noChangeAspect="1"/>
          </p:cNvPicPr>
          <p:nvPr/>
        </p:nvPicPr>
        <p:blipFill rotWithShape="1">
          <a:blip r:embed="rId3"/>
          <a:srcRect l="5616" t="1869" r="9954" b="10001"/>
          <a:stretch/>
        </p:blipFill>
        <p:spPr>
          <a:xfrm>
            <a:off x="5284288" y="1050065"/>
            <a:ext cx="2969311" cy="2964408"/>
          </a:xfrm>
          <a:prstGeom prst="ellipse">
            <a:avLst/>
          </a:prstGeom>
        </p:spPr>
      </p:pic>
      <p:cxnSp>
        <p:nvCxnSpPr>
          <p:cNvPr id="17" name="Straight Connector 16">
            <a:extLst>
              <a:ext uri="{FF2B5EF4-FFF2-40B4-BE49-F238E27FC236}">
                <a16:creationId xmlns:a16="http://schemas.microsoft.com/office/drawing/2014/main" id="{701F4A6F-BD14-B666-FD2C-AD2D6CEDC67C}"/>
              </a:ext>
            </a:extLst>
          </p:cNvPr>
          <p:cNvCxnSpPr>
            <a:cxnSpLocks/>
          </p:cNvCxnSpPr>
          <p:nvPr/>
        </p:nvCxnSpPr>
        <p:spPr>
          <a:xfrm flipV="1">
            <a:off x="4571983" y="2606177"/>
            <a:ext cx="910862" cy="87177"/>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8FD7272-9F89-015A-550D-FF5F07BB6E9E}"/>
              </a:ext>
            </a:extLst>
          </p:cNvPr>
          <p:cNvSpPr/>
          <p:nvPr/>
        </p:nvSpPr>
        <p:spPr>
          <a:xfrm>
            <a:off x="4572000" y="350317"/>
            <a:ext cx="4363904" cy="4363904"/>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08BB458C-E94C-3872-A2B2-88797980C30D}"/>
              </a:ext>
            </a:extLst>
          </p:cNvPr>
          <p:cNvCxnSpPr>
            <a:cxnSpLocks/>
          </p:cNvCxnSpPr>
          <p:nvPr/>
        </p:nvCxnSpPr>
        <p:spPr>
          <a:xfrm flipV="1">
            <a:off x="5792811" y="3757645"/>
            <a:ext cx="387163" cy="73511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CCD7E8-AA26-189E-3C98-0891A571A643}"/>
              </a:ext>
            </a:extLst>
          </p:cNvPr>
          <p:cNvCxnSpPr>
            <a:cxnSpLocks/>
          </p:cNvCxnSpPr>
          <p:nvPr/>
        </p:nvCxnSpPr>
        <p:spPr>
          <a:xfrm flipH="1" flipV="1">
            <a:off x="6862278" y="3819580"/>
            <a:ext cx="69407" cy="89464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9974C4-EC4C-46FE-D676-4DF2164B0822}"/>
              </a:ext>
            </a:extLst>
          </p:cNvPr>
          <p:cNvCxnSpPr>
            <a:cxnSpLocks/>
          </p:cNvCxnSpPr>
          <p:nvPr/>
        </p:nvCxnSpPr>
        <p:spPr>
          <a:xfrm>
            <a:off x="4753566" y="1680138"/>
            <a:ext cx="829366" cy="316420"/>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8C77E7-EA57-4D5D-A033-5F019588BF5F}"/>
              </a:ext>
            </a:extLst>
          </p:cNvPr>
          <p:cNvCxnSpPr>
            <a:cxnSpLocks/>
          </p:cNvCxnSpPr>
          <p:nvPr/>
        </p:nvCxnSpPr>
        <p:spPr>
          <a:xfrm flipV="1">
            <a:off x="6896981" y="368396"/>
            <a:ext cx="72120" cy="68166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A50ED6-9FC2-83C2-75C4-EE45AE3468A4}"/>
              </a:ext>
            </a:extLst>
          </p:cNvPr>
          <p:cNvCxnSpPr>
            <a:cxnSpLocks/>
          </p:cNvCxnSpPr>
          <p:nvPr/>
        </p:nvCxnSpPr>
        <p:spPr>
          <a:xfrm flipH="1" flipV="1">
            <a:off x="6964528" y="3763473"/>
            <a:ext cx="138755" cy="908476"/>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6F3713-88F2-2DC5-335A-2319509114C9}"/>
              </a:ext>
            </a:extLst>
          </p:cNvPr>
          <p:cNvCxnSpPr>
            <a:cxnSpLocks/>
          </p:cNvCxnSpPr>
          <p:nvPr/>
        </p:nvCxnSpPr>
        <p:spPr>
          <a:xfrm flipH="1" flipV="1">
            <a:off x="7039527" y="3803788"/>
            <a:ext cx="212989" cy="845458"/>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7DB6CD-BF2A-A534-BDBF-E6C4A1B90529}"/>
              </a:ext>
            </a:extLst>
          </p:cNvPr>
          <p:cNvCxnSpPr>
            <a:cxnSpLocks/>
          </p:cNvCxnSpPr>
          <p:nvPr/>
        </p:nvCxnSpPr>
        <p:spPr>
          <a:xfrm flipH="1" flipV="1">
            <a:off x="7864486" y="3174155"/>
            <a:ext cx="755472" cy="502165"/>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1952C38-8BDF-908E-5BDF-E8867FC5BFBF}"/>
              </a:ext>
            </a:extLst>
          </p:cNvPr>
          <p:cNvSpPr/>
          <p:nvPr/>
        </p:nvSpPr>
        <p:spPr>
          <a:xfrm rot="3892293">
            <a:off x="6649727" y="1327389"/>
            <a:ext cx="2013176" cy="1581791"/>
          </a:xfrm>
          <a:prstGeom prst="rect">
            <a:avLst/>
          </a:prstGeom>
          <a:noFill/>
        </p:spPr>
        <p:txBody>
          <a:bodyPr wrap="none" lIns="91440" tIns="45720" rIns="91440" bIns="45720">
            <a:prstTxWarp prst="textArchUp">
              <a:avLst>
                <a:gd name="adj" fmla="val 12013437"/>
              </a:avLst>
            </a:prstTxWarp>
            <a:spAutoFit/>
          </a:bodyPr>
          <a:lstStyle/>
          <a:p>
            <a:pPr algn="ctr"/>
            <a:r>
              <a:rPr lang="en-US" sz="2400" b="0" cap="none" spc="0" dirty="0">
                <a:ln w="0"/>
                <a:solidFill>
                  <a:srgbClr val="0080FF"/>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Miyagi</a:t>
            </a:r>
          </a:p>
        </p:txBody>
      </p:sp>
      <p:sp>
        <p:nvSpPr>
          <p:cNvPr id="28" name="Rectangle 27">
            <a:extLst>
              <a:ext uri="{FF2B5EF4-FFF2-40B4-BE49-F238E27FC236}">
                <a16:creationId xmlns:a16="http://schemas.microsoft.com/office/drawing/2014/main" id="{91992CB8-44D4-43D7-A10C-0B7DCAF3EA07}"/>
              </a:ext>
            </a:extLst>
          </p:cNvPr>
          <p:cNvSpPr/>
          <p:nvPr/>
        </p:nvSpPr>
        <p:spPr>
          <a:xfrm rot="19455666">
            <a:off x="4912160" y="886797"/>
            <a:ext cx="2013176" cy="838437"/>
          </a:xfrm>
          <a:prstGeom prst="rect">
            <a:avLst/>
          </a:prstGeom>
          <a:noFill/>
        </p:spPr>
        <p:txBody>
          <a:bodyPr wrap="none" lIns="91440" tIns="45720" rIns="91440" bIns="45720">
            <a:prstTxWarp prst="textArchUp">
              <a:avLst>
                <a:gd name="adj" fmla="val 12013437"/>
              </a:avLst>
            </a:prstTxWarp>
            <a:spAutoFit/>
          </a:bodyPr>
          <a:lstStyle/>
          <a:p>
            <a:pPr algn="ct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North America</a:t>
            </a:r>
            <a:endParaRPr lang="en-US" sz="24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D5704049-844C-7A13-9CF4-3FC86C7DC3D4}"/>
              </a:ext>
            </a:extLst>
          </p:cNvPr>
          <p:cNvCxnSpPr>
            <a:cxnSpLocks/>
          </p:cNvCxnSpPr>
          <p:nvPr/>
        </p:nvCxnSpPr>
        <p:spPr>
          <a:xfrm flipH="1" flipV="1">
            <a:off x="6664559" y="336886"/>
            <a:ext cx="29487" cy="71317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57F79D3-318E-4004-A456-DD13A6052318}"/>
              </a:ext>
            </a:extLst>
          </p:cNvPr>
          <p:cNvSpPr/>
          <p:nvPr/>
        </p:nvSpPr>
        <p:spPr>
          <a:xfrm rot="19252495">
            <a:off x="7126341" y="3677177"/>
            <a:ext cx="1178528" cy="284805"/>
          </a:xfrm>
          <a:prstGeom prst="rect">
            <a:avLst/>
          </a:prstGeom>
          <a:noFill/>
        </p:spPr>
        <p:txBody>
          <a:bodyPr wrap="none" lIns="91440" tIns="45720" rIns="91440" bIns="45720">
            <a:prstTxWarp prst="textArchDown">
              <a:avLst/>
            </a:prstTxWarp>
            <a:spAutoFit/>
          </a:bodyPr>
          <a:lstStyle/>
          <a:p>
            <a:pPr algn="ctr"/>
            <a:r>
              <a:rPr lang="en-US" b="0" cap="none" spc="0" dirty="0" err="1">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Seto</a:t>
            </a: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Inland </a:t>
            </a:r>
          </a:p>
          <a:p>
            <a:pPr algn="ct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Sea</a:t>
            </a:r>
          </a:p>
        </p:txBody>
      </p:sp>
      <p:sp>
        <p:nvSpPr>
          <p:cNvPr id="36" name="Rectangle 35">
            <a:extLst>
              <a:ext uri="{FF2B5EF4-FFF2-40B4-BE49-F238E27FC236}">
                <a16:creationId xmlns:a16="http://schemas.microsoft.com/office/drawing/2014/main" id="{1A5C8B61-63B6-A907-5DD1-E1FEBE4B75DE}"/>
              </a:ext>
            </a:extLst>
          </p:cNvPr>
          <p:cNvSpPr/>
          <p:nvPr/>
        </p:nvSpPr>
        <p:spPr>
          <a:xfrm rot="18322896">
            <a:off x="5271901" y="1241487"/>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 WA</a:t>
            </a:r>
          </a:p>
        </p:txBody>
      </p:sp>
      <p:sp>
        <p:nvSpPr>
          <p:cNvPr id="37" name="Rectangle 36">
            <a:extLst>
              <a:ext uri="{FF2B5EF4-FFF2-40B4-BE49-F238E27FC236}">
                <a16:creationId xmlns:a16="http://schemas.microsoft.com/office/drawing/2014/main" id="{63C8A2EC-74FA-B5D5-2EBE-43DBC4E1A285}"/>
              </a:ext>
            </a:extLst>
          </p:cNvPr>
          <p:cNvSpPr/>
          <p:nvPr/>
        </p:nvSpPr>
        <p:spPr>
          <a:xfrm rot="20258415">
            <a:off x="5622743" y="1016205"/>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California</a:t>
            </a:r>
          </a:p>
        </p:txBody>
      </p:sp>
      <p:pic>
        <p:nvPicPr>
          <p:cNvPr id="38" name="Picture 37">
            <a:extLst>
              <a:ext uri="{FF2B5EF4-FFF2-40B4-BE49-F238E27FC236}">
                <a16:creationId xmlns:a16="http://schemas.microsoft.com/office/drawing/2014/main" id="{A3A79160-7ADC-A77F-A4E0-FF9607A30FF7}"/>
              </a:ext>
            </a:extLst>
          </p:cNvPr>
          <p:cNvPicPr>
            <a:picLocks noChangeAspect="1"/>
          </p:cNvPicPr>
          <p:nvPr/>
        </p:nvPicPr>
        <p:blipFill>
          <a:blip r:embed="rId4"/>
          <a:stretch>
            <a:fillRect/>
          </a:stretch>
        </p:blipFill>
        <p:spPr>
          <a:xfrm>
            <a:off x="158614" y="1430569"/>
            <a:ext cx="4310049" cy="2963157"/>
          </a:xfrm>
          <a:prstGeom prst="rect">
            <a:avLst/>
          </a:prstGeom>
          <a:ln>
            <a:solidFill>
              <a:schemeClr val="tx1"/>
            </a:solidFill>
          </a:ln>
        </p:spPr>
      </p:pic>
      <p:pic>
        <p:nvPicPr>
          <p:cNvPr id="39" name="Picture 38" descr="A close-up of a human skull&#10;&#10;Description automatically generated with medium confidence">
            <a:extLst>
              <a:ext uri="{FF2B5EF4-FFF2-40B4-BE49-F238E27FC236}">
                <a16:creationId xmlns:a16="http://schemas.microsoft.com/office/drawing/2014/main" id="{ACD7649D-69B4-887C-B852-12AF2E379955}"/>
              </a:ext>
            </a:extLst>
          </p:cNvPr>
          <p:cNvPicPr>
            <a:picLocks noChangeAspect="1"/>
          </p:cNvPicPr>
          <p:nvPr/>
        </p:nvPicPr>
        <p:blipFill rotWithShape="1">
          <a:blip r:embed="rId5"/>
          <a:srcRect t="1832" b="1"/>
          <a:stretch/>
        </p:blipFill>
        <p:spPr>
          <a:xfrm rot="16200000">
            <a:off x="3578373" y="3550961"/>
            <a:ext cx="586334" cy="846674"/>
          </a:xfrm>
          <a:prstGeom prst="rect">
            <a:avLst/>
          </a:prstGeom>
        </p:spPr>
      </p:pic>
      <p:sp>
        <p:nvSpPr>
          <p:cNvPr id="40" name="TextBox 39">
            <a:extLst>
              <a:ext uri="{FF2B5EF4-FFF2-40B4-BE49-F238E27FC236}">
                <a16:creationId xmlns:a16="http://schemas.microsoft.com/office/drawing/2014/main" id="{B39B6884-2431-479A-BDC4-45F6AB4191F2}"/>
              </a:ext>
            </a:extLst>
          </p:cNvPr>
          <p:cNvSpPr txBox="1"/>
          <p:nvPr/>
        </p:nvSpPr>
        <p:spPr>
          <a:xfrm>
            <a:off x="3219348" y="3473795"/>
            <a:ext cx="465192" cy="215444"/>
          </a:xfrm>
          <a:prstGeom prst="rect">
            <a:avLst/>
          </a:prstGeom>
          <a:noFill/>
        </p:spPr>
        <p:txBody>
          <a:bodyPr wrap="none" rtlCol="0">
            <a:spAutoFit/>
          </a:bodyPr>
          <a:lstStyle/>
          <a:p>
            <a:r>
              <a:rPr lang="en-US" sz="800" dirty="0">
                <a:highlight>
                  <a:srgbClr val="A6FEFE"/>
                </a:highlight>
                <a:latin typeface="Arial" panose="020B0604020202020204" pitchFamily="34" charset="0"/>
                <a:cs typeface="Arial" panose="020B0604020202020204" pitchFamily="34" charset="0"/>
              </a:rPr>
              <a:t>Tokyo</a:t>
            </a:r>
          </a:p>
        </p:txBody>
      </p:sp>
    </p:spTree>
    <p:extLst>
      <p:ext uri="{BB962C8B-B14F-4D97-AF65-F5344CB8AC3E}">
        <p14:creationId xmlns:p14="http://schemas.microsoft.com/office/powerpoint/2010/main" val="30145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650FD08-2B7F-099C-E0AD-1E52864AB07A}"/>
              </a:ext>
            </a:extLst>
          </p:cNvPr>
          <p:cNvSpPr/>
          <p:nvPr/>
        </p:nvSpPr>
        <p:spPr>
          <a:xfrm>
            <a:off x="5370679" y="458764"/>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9F8CFDF9-83A0-1A5F-D675-F7141ECE472C}"/>
              </a:ext>
            </a:extLst>
          </p:cNvPr>
          <p:cNvPicPr>
            <a:picLocks noChangeAspect="1"/>
          </p:cNvPicPr>
          <p:nvPr/>
        </p:nvPicPr>
        <p:blipFill rotWithShape="1">
          <a:blip r:embed="rId3"/>
          <a:srcRect l="5616" t="1869" r="9954" b="10001"/>
          <a:stretch/>
        </p:blipFill>
        <p:spPr>
          <a:xfrm>
            <a:off x="5284288" y="1050065"/>
            <a:ext cx="2969311" cy="2964408"/>
          </a:xfrm>
          <a:prstGeom prst="ellipse">
            <a:avLst/>
          </a:prstGeom>
        </p:spPr>
      </p:pic>
      <p:cxnSp>
        <p:nvCxnSpPr>
          <p:cNvPr id="17" name="Straight Connector 16">
            <a:extLst>
              <a:ext uri="{FF2B5EF4-FFF2-40B4-BE49-F238E27FC236}">
                <a16:creationId xmlns:a16="http://schemas.microsoft.com/office/drawing/2014/main" id="{CFD199D3-4645-5FAE-E07C-608AB0CD92E9}"/>
              </a:ext>
            </a:extLst>
          </p:cNvPr>
          <p:cNvCxnSpPr>
            <a:cxnSpLocks/>
          </p:cNvCxnSpPr>
          <p:nvPr/>
        </p:nvCxnSpPr>
        <p:spPr>
          <a:xfrm flipV="1">
            <a:off x="4571983" y="2606177"/>
            <a:ext cx="910862" cy="87177"/>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F729D55-9DE8-33DA-A260-881B21503CDD}"/>
              </a:ext>
            </a:extLst>
          </p:cNvPr>
          <p:cNvSpPr/>
          <p:nvPr/>
        </p:nvSpPr>
        <p:spPr>
          <a:xfrm>
            <a:off x="4572000" y="350317"/>
            <a:ext cx="4363904" cy="4363904"/>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BCFD8CE-054B-DF23-E5BA-0892B29D9AA2}"/>
              </a:ext>
            </a:extLst>
          </p:cNvPr>
          <p:cNvCxnSpPr>
            <a:cxnSpLocks/>
          </p:cNvCxnSpPr>
          <p:nvPr/>
        </p:nvCxnSpPr>
        <p:spPr>
          <a:xfrm flipV="1">
            <a:off x="5792811" y="3757645"/>
            <a:ext cx="387163" cy="73511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59E356D-C364-AEA8-AB80-3790CF9621E8}"/>
              </a:ext>
            </a:extLst>
          </p:cNvPr>
          <p:cNvCxnSpPr>
            <a:cxnSpLocks/>
          </p:cNvCxnSpPr>
          <p:nvPr/>
        </p:nvCxnSpPr>
        <p:spPr>
          <a:xfrm flipH="1" flipV="1">
            <a:off x="6862278" y="3819580"/>
            <a:ext cx="69407" cy="89464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6643BA0-B57C-720C-CF09-2487A350D7DC}"/>
              </a:ext>
            </a:extLst>
          </p:cNvPr>
          <p:cNvCxnSpPr>
            <a:cxnSpLocks/>
          </p:cNvCxnSpPr>
          <p:nvPr/>
        </p:nvCxnSpPr>
        <p:spPr>
          <a:xfrm>
            <a:off x="4753566" y="1680138"/>
            <a:ext cx="829366" cy="316420"/>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45BEF9-BEE8-5692-5604-3C72C9FF33F4}"/>
              </a:ext>
            </a:extLst>
          </p:cNvPr>
          <p:cNvCxnSpPr>
            <a:cxnSpLocks/>
          </p:cNvCxnSpPr>
          <p:nvPr/>
        </p:nvCxnSpPr>
        <p:spPr>
          <a:xfrm flipV="1">
            <a:off x="6896981" y="368396"/>
            <a:ext cx="72120" cy="68166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8FC78E-588D-2E8A-4DE6-DB4883FD391C}"/>
              </a:ext>
            </a:extLst>
          </p:cNvPr>
          <p:cNvCxnSpPr>
            <a:cxnSpLocks/>
          </p:cNvCxnSpPr>
          <p:nvPr/>
        </p:nvCxnSpPr>
        <p:spPr>
          <a:xfrm flipH="1" flipV="1">
            <a:off x="6964528" y="3763473"/>
            <a:ext cx="138755" cy="908476"/>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DD88B-539B-C7D0-0E7E-D5051B2AC1BD}"/>
              </a:ext>
            </a:extLst>
          </p:cNvPr>
          <p:cNvCxnSpPr>
            <a:cxnSpLocks/>
          </p:cNvCxnSpPr>
          <p:nvPr/>
        </p:nvCxnSpPr>
        <p:spPr>
          <a:xfrm flipH="1" flipV="1">
            <a:off x="7039527" y="3803788"/>
            <a:ext cx="212989" cy="845458"/>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94A7B7-D5B6-017B-6572-4F65AAEC3C17}"/>
              </a:ext>
            </a:extLst>
          </p:cNvPr>
          <p:cNvCxnSpPr>
            <a:cxnSpLocks/>
          </p:cNvCxnSpPr>
          <p:nvPr/>
        </p:nvCxnSpPr>
        <p:spPr>
          <a:xfrm flipH="1" flipV="1">
            <a:off x="7864486" y="3174155"/>
            <a:ext cx="755472" cy="502165"/>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28749D-9E24-5B03-4BA0-297B5AC470B4}"/>
              </a:ext>
            </a:extLst>
          </p:cNvPr>
          <p:cNvSpPr/>
          <p:nvPr/>
        </p:nvSpPr>
        <p:spPr>
          <a:xfrm rot="3892293">
            <a:off x="6649727" y="1327389"/>
            <a:ext cx="2013176" cy="1581791"/>
          </a:xfrm>
          <a:prstGeom prst="rect">
            <a:avLst/>
          </a:prstGeom>
          <a:noFill/>
        </p:spPr>
        <p:txBody>
          <a:bodyPr wrap="none" lIns="91440" tIns="45720" rIns="91440" bIns="45720">
            <a:prstTxWarp prst="textArchUp">
              <a:avLst>
                <a:gd name="adj" fmla="val 12013437"/>
              </a:avLst>
            </a:prstTxWarp>
            <a:spAutoFit/>
          </a:bodyPr>
          <a:lstStyle/>
          <a:p>
            <a:pPr algn="ctr"/>
            <a:r>
              <a:rPr lang="en-US" sz="2400" b="0" cap="none" spc="0" dirty="0">
                <a:ln w="0"/>
                <a:solidFill>
                  <a:srgbClr val="0080FF"/>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Miyagi</a:t>
            </a:r>
          </a:p>
        </p:txBody>
      </p:sp>
      <p:sp>
        <p:nvSpPr>
          <p:cNvPr id="28" name="Rectangle 27">
            <a:extLst>
              <a:ext uri="{FF2B5EF4-FFF2-40B4-BE49-F238E27FC236}">
                <a16:creationId xmlns:a16="http://schemas.microsoft.com/office/drawing/2014/main" id="{0D410D4F-CED9-C261-C584-032AC8E3E6D6}"/>
              </a:ext>
            </a:extLst>
          </p:cNvPr>
          <p:cNvSpPr/>
          <p:nvPr/>
        </p:nvSpPr>
        <p:spPr>
          <a:xfrm rot="19455666">
            <a:off x="4912160" y="886797"/>
            <a:ext cx="2013176" cy="838437"/>
          </a:xfrm>
          <a:prstGeom prst="rect">
            <a:avLst/>
          </a:prstGeom>
          <a:noFill/>
        </p:spPr>
        <p:txBody>
          <a:bodyPr wrap="none" lIns="91440" tIns="45720" rIns="91440" bIns="45720">
            <a:prstTxWarp prst="textArchUp">
              <a:avLst>
                <a:gd name="adj" fmla="val 12013437"/>
              </a:avLst>
            </a:prstTxWarp>
            <a:spAutoFit/>
          </a:bodyPr>
          <a:lstStyle/>
          <a:p>
            <a:pPr algn="ct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North America</a:t>
            </a:r>
            <a:endParaRPr lang="en-US" sz="24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C865631-5970-D6D7-D73C-808CB67694F7}"/>
              </a:ext>
            </a:extLst>
          </p:cNvPr>
          <p:cNvCxnSpPr>
            <a:cxnSpLocks/>
          </p:cNvCxnSpPr>
          <p:nvPr/>
        </p:nvCxnSpPr>
        <p:spPr>
          <a:xfrm flipH="1" flipV="1">
            <a:off x="6664559" y="336886"/>
            <a:ext cx="29487" cy="71317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088F507-5F1B-5864-5B56-58ED8DF48828}"/>
              </a:ext>
            </a:extLst>
          </p:cNvPr>
          <p:cNvSpPr/>
          <p:nvPr/>
        </p:nvSpPr>
        <p:spPr>
          <a:xfrm rot="19252495">
            <a:off x="7126341" y="3677177"/>
            <a:ext cx="1178528" cy="284805"/>
          </a:xfrm>
          <a:prstGeom prst="rect">
            <a:avLst/>
          </a:prstGeom>
          <a:noFill/>
        </p:spPr>
        <p:txBody>
          <a:bodyPr wrap="none" lIns="91440" tIns="45720" rIns="91440" bIns="45720">
            <a:prstTxWarp prst="textArchDown">
              <a:avLst/>
            </a:prstTxWarp>
            <a:spAutoFit/>
          </a:bodyPr>
          <a:lstStyle/>
          <a:p>
            <a:pPr algn="ctr"/>
            <a:r>
              <a:rPr lang="en-US" b="0" cap="none" spc="0" dirty="0" err="1">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Seto</a:t>
            </a: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Inland </a:t>
            </a:r>
          </a:p>
          <a:p>
            <a:pPr algn="ct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Sea</a:t>
            </a:r>
          </a:p>
        </p:txBody>
      </p:sp>
      <p:sp>
        <p:nvSpPr>
          <p:cNvPr id="35" name="Rectangle 34">
            <a:extLst>
              <a:ext uri="{FF2B5EF4-FFF2-40B4-BE49-F238E27FC236}">
                <a16:creationId xmlns:a16="http://schemas.microsoft.com/office/drawing/2014/main" id="{233B214E-B9F1-9D86-5FE9-DF6DA036727D}"/>
              </a:ext>
            </a:extLst>
          </p:cNvPr>
          <p:cNvSpPr/>
          <p:nvPr/>
        </p:nvSpPr>
        <p:spPr>
          <a:xfrm rot="16844862">
            <a:off x="4992566" y="1423323"/>
            <a:ext cx="2013176" cy="1936645"/>
          </a:xfrm>
          <a:prstGeom prst="rect">
            <a:avLst/>
          </a:prstGeom>
          <a:noFill/>
        </p:spPr>
        <p:txBody>
          <a:bodyPr wrap="none" lIns="91440" tIns="45720" rIns="91440" bIns="45720">
            <a:prstTxWarp prst="textArchUp">
              <a:avLst>
                <a:gd name="adj" fmla="val 12013437"/>
              </a:avLst>
            </a:prstTxWarp>
            <a:spAutoFit/>
          </a:bodyPr>
          <a:lstStyle/>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New </a:t>
            </a:r>
          </a:p>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Zealand</a:t>
            </a:r>
            <a:endParaRPr lang="en-US" sz="16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892BA0D8-5831-9532-A5AE-1A652B9A6E88}"/>
              </a:ext>
            </a:extLst>
          </p:cNvPr>
          <p:cNvSpPr/>
          <p:nvPr/>
        </p:nvSpPr>
        <p:spPr>
          <a:xfrm rot="18322896">
            <a:off x="5271901" y="1241487"/>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 WA</a:t>
            </a:r>
          </a:p>
        </p:txBody>
      </p:sp>
      <p:sp>
        <p:nvSpPr>
          <p:cNvPr id="37" name="Rectangle 36">
            <a:extLst>
              <a:ext uri="{FF2B5EF4-FFF2-40B4-BE49-F238E27FC236}">
                <a16:creationId xmlns:a16="http://schemas.microsoft.com/office/drawing/2014/main" id="{522901CE-3431-1B5D-00FE-15B4406FA172}"/>
              </a:ext>
            </a:extLst>
          </p:cNvPr>
          <p:cNvSpPr/>
          <p:nvPr/>
        </p:nvSpPr>
        <p:spPr>
          <a:xfrm rot="20258415">
            <a:off x="5622743" y="1016205"/>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California</a:t>
            </a:r>
          </a:p>
        </p:txBody>
      </p:sp>
      <p:pic>
        <p:nvPicPr>
          <p:cNvPr id="38" name="Picture 37">
            <a:extLst>
              <a:ext uri="{FF2B5EF4-FFF2-40B4-BE49-F238E27FC236}">
                <a16:creationId xmlns:a16="http://schemas.microsoft.com/office/drawing/2014/main" id="{13026752-230D-13FF-B787-1D0BA07FBCC0}"/>
              </a:ext>
            </a:extLst>
          </p:cNvPr>
          <p:cNvPicPr>
            <a:picLocks noChangeAspect="1"/>
          </p:cNvPicPr>
          <p:nvPr/>
        </p:nvPicPr>
        <p:blipFill>
          <a:blip r:embed="rId4"/>
          <a:stretch>
            <a:fillRect/>
          </a:stretch>
        </p:blipFill>
        <p:spPr>
          <a:xfrm>
            <a:off x="158614" y="1430569"/>
            <a:ext cx="4310049" cy="2963157"/>
          </a:xfrm>
          <a:prstGeom prst="rect">
            <a:avLst/>
          </a:prstGeom>
          <a:ln>
            <a:solidFill>
              <a:schemeClr val="tx1"/>
            </a:solidFill>
          </a:ln>
        </p:spPr>
      </p:pic>
      <p:pic>
        <p:nvPicPr>
          <p:cNvPr id="39" name="Picture 38" descr="A close-up of a human skull&#10;&#10;Description automatically generated with medium confidence">
            <a:extLst>
              <a:ext uri="{FF2B5EF4-FFF2-40B4-BE49-F238E27FC236}">
                <a16:creationId xmlns:a16="http://schemas.microsoft.com/office/drawing/2014/main" id="{A3B9D113-ED9B-9F18-D2AA-C2FDDCE53AC1}"/>
              </a:ext>
            </a:extLst>
          </p:cNvPr>
          <p:cNvPicPr>
            <a:picLocks noChangeAspect="1"/>
          </p:cNvPicPr>
          <p:nvPr/>
        </p:nvPicPr>
        <p:blipFill rotWithShape="1">
          <a:blip r:embed="rId5"/>
          <a:srcRect t="1832" b="1"/>
          <a:stretch/>
        </p:blipFill>
        <p:spPr>
          <a:xfrm rot="16200000">
            <a:off x="3578373" y="3550961"/>
            <a:ext cx="586334" cy="846674"/>
          </a:xfrm>
          <a:prstGeom prst="rect">
            <a:avLst/>
          </a:prstGeom>
        </p:spPr>
      </p:pic>
      <p:sp>
        <p:nvSpPr>
          <p:cNvPr id="40" name="TextBox 39">
            <a:extLst>
              <a:ext uri="{FF2B5EF4-FFF2-40B4-BE49-F238E27FC236}">
                <a16:creationId xmlns:a16="http://schemas.microsoft.com/office/drawing/2014/main" id="{85C0BC3E-85CF-8EA1-B78B-904D0A4A8DBE}"/>
              </a:ext>
            </a:extLst>
          </p:cNvPr>
          <p:cNvSpPr txBox="1"/>
          <p:nvPr/>
        </p:nvSpPr>
        <p:spPr>
          <a:xfrm>
            <a:off x="3219348" y="3473795"/>
            <a:ext cx="465192" cy="215444"/>
          </a:xfrm>
          <a:prstGeom prst="rect">
            <a:avLst/>
          </a:prstGeom>
          <a:noFill/>
        </p:spPr>
        <p:txBody>
          <a:bodyPr wrap="none" rtlCol="0">
            <a:spAutoFit/>
          </a:bodyPr>
          <a:lstStyle/>
          <a:p>
            <a:r>
              <a:rPr lang="en-US" sz="800" dirty="0">
                <a:highlight>
                  <a:srgbClr val="A6FEFE"/>
                </a:highlight>
                <a:latin typeface="Arial" panose="020B0604020202020204" pitchFamily="34" charset="0"/>
                <a:cs typeface="Arial" panose="020B0604020202020204" pitchFamily="34" charset="0"/>
              </a:rPr>
              <a:t>Tokyo</a:t>
            </a:r>
          </a:p>
        </p:txBody>
      </p:sp>
      <p:sp>
        <p:nvSpPr>
          <p:cNvPr id="10" name="TextBox 9">
            <a:extLst>
              <a:ext uri="{FF2B5EF4-FFF2-40B4-BE49-F238E27FC236}">
                <a16:creationId xmlns:a16="http://schemas.microsoft.com/office/drawing/2014/main" id="{9642DF31-7B7A-37D5-D9A3-8A9830869CD9}"/>
              </a:ext>
            </a:extLst>
          </p:cNvPr>
          <p:cNvSpPr txBox="1"/>
          <p:nvPr/>
        </p:nvSpPr>
        <p:spPr>
          <a:xfrm>
            <a:off x="208096" y="221174"/>
            <a:ext cx="6334812"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Seto</a:t>
            </a: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Inland Sea </a:t>
            </a: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itchFamily="2" charset="2"/>
              </a:rPr>
              <a:t> </a:t>
            </a: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New Zealand</a:t>
            </a:r>
          </a:p>
        </p:txBody>
      </p:sp>
    </p:spTree>
    <p:extLst>
      <p:ext uri="{BB962C8B-B14F-4D97-AF65-F5344CB8AC3E}">
        <p14:creationId xmlns:p14="http://schemas.microsoft.com/office/powerpoint/2010/main" val="390590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283690C-F01E-F7E6-7C93-9AD4D1CF170A}"/>
              </a:ext>
            </a:extLst>
          </p:cNvPr>
          <p:cNvSpPr>
            <a:spLocks noGrp="1"/>
          </p:cNvSpPr>
          <p:nvPr>
            <p:ph type="title"/>
          </p:nvPr>
        </p:nvSpPr>
        <p:spPr>
          <a:xfrm>
            <a:off x="130170" y="218820"/>
            <a:ext cx="4850296" cy="857250"/>
          </a:xfrm>
          <a:noFill/>
        </p:spPr>
        <p:txBody>
          <a:bodyPr>
            <a:noAutofit/>
          </a:bodyPr>
          <a:lstStyle/>
          <a:p>
            <a:pPr algn="l"/>
            <a:r>
              <a:rPr lang="en-US" sz="2800" i="1" dirty="0">
                <a:latin typeface="Arial" panose="020B0604020202020204" pitchFamily="34" charset="0"/>
                <a:cs typeface="Arial" panose="020B0604020202020204" pitchFamily="34" charset="0"/>
              </a:rPr>
              <a:t>Miyagi </a:t>
            </a:r>
            <a:r>
              <a:rPr lang="en-US" sz="2800" i="1" dirty="0">
                <a:latin typeface="Arial" panose="020B0604020202020204" pitchFamily="34" charset="0"/>
                <a:cs typeface="Arial" panose="020B0604020202020204" pitchFamily="34" charset="0"/>
                <a:sym typeface="Wingdings" pitchFamily="2" charset="2"/>
              </a:rPr>
              <a:t> Europe</a:t>
            </a:r>
            <a:endParaRPr lang="en-US" sz="2800" i="1"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FE48609-7577-2865-4504-C08277F61472}"/>
              </a:ext>
            </a:extLst>
          </p:cNvPr>
          <p:cNvSpPr/>
          <p:nvPr/>
        </p:nvSpPr>
        <p:spPr>
          <a:xfrm>
            <a:off x="5370679" y="458764"/>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B407FC4F-0227-F389-C850-7F6A4D6203DB}"/>
              </a:ext>
            </a:extLst>
          </p:cNvPr>
          <p:cNvPicPr>
            <a:picLocks noChangeAspect="1"/>
          </p:cNvPicPr>
          <p:nvPr/>
        </p:nvPicPr>
        <p:blipFill rotWithShape="1">
          <a:blip r:embed="rId3"/>
          <a:srcRect l="5616" t="1869" r="9954" b="10001"/>
          <a:stretch/>
        </p:blipFill>
        <p:spPr>
          <a:xfrm>
            <a:off x="5284288" y="1050065"/>
            <a:ext cx="2969311" cy="2964408"/>
          </a:xfrm>
          <a:prstGeom prst="ellipse">
            <a:avLst/>
          </a:prstGeom>
        </p:spPr>
      </p:pic>
      <p:cxnSp>
        <p:nvCxnSpPr>
          <p:cNvPr id="15" name="Straight Connector 14">
            <a:extLst>
              <a:ext uri="{FF2B5EF4-FFF2-40B4-BE49-F238E27FC236}">
                <a16:creationId xmlns:a16="http://schemas.microsoft.com/office/drawing/2014/main" id="{038DE29F-8B2D-572E-1E2C-8117C12C3271}"/>
              </a:ext>
            </a:extLst>
          </p:cNvPr>
          <p:cNvCxnSpPr>
            <a:cxnSpLocks/>
          </p:cNvCxnSpPr>
          <p:nvPr/>
        </p:nvCxnSpPr>
        <p:spPr>
          <a:xfrm flipV="1">
            <a:off x="4571983" y="2606177"/>
            <a:ext cx="910862" cy="87177"/>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BD7BDBC-7F23-BB24-227C-B89F82DA4B2A}"/>
              </a:ext>
            </a:extLst>
          </p:cNvPr>
          <p:cNvSpPr/>
          <p:nvPr/>
        </p:nvSpPr>
        <p:spPr>
          <a:xfrm>
            <a:off x="4572000" y="350317"/>
            <a:ext cx="4363904" cy="4363904"/>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07A2761B-2F0C-DEE9-96EF-DE995D3CE379}"/>
              </a:ext>
            </a:extLst>
          </p:cNvPr>
          <p:cNvCxnSpPr>
            <a:cxnSpLocks/>
          </p:cNvCxnSpPr>
          <p:nvPr/>
        </p:nvCxnSpPr>
        <p:spPr>
          <a:xfrm flipV="1">
            <a:off x="5792811" y="3757645"/>
            <a:ext cx="387163" cy="73511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FE211B-B7BA-6A19-7254-499CDFB39C56}"/>
              </a:ext>
            </a:extLst>
          </p:cNvPr>
          <p:cNvCxnSpPr>
            <a:cxnSpLocks/>
          </p:cNvCxnSpPr>
          <p:nvPr/>
        </p:nvCxnSpPr>
        <p:spPr>
          <a:xfrm flipH="1" flipV="1">
            <a:off x="6862278" y="3819580"/>
            <a:ext cx="69407" cy="89464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432728-7B4C-189F-9608-DB2E8DC2A35A}"/>
              </a:ext>
            </a:extLst>
          </p:cNvPr>
          <p:cNvCxnSpPr>
            <a:cxnSpLocks/>
          </p:cNvCxnSpPr>
          <p:nvPr/>
        </p:nvCxnSpPr>
        <p:spPr>
          <a:xfrm>
            <a:off x="4753566" y="1680138"/>
            <a:ext cx="829366" cy="316420"/>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06C7CD-0875-10C7-7014-0CDD627A0359}"/>
              </a:ext>
            </a:extLst>
          </p:cNvPr>
          <p:cNvCxnSpPr>
            <a:cxnSpLocks/>
          </p:cNvCxnSpPr>
          <p:nvPr/>
        </p:nvCxnSpPr>
        <p:spPr>
          <a:xfrm flipV="1">
            <a:off x="6896981" y="368396"/>
            <a:ext cx="72120" cy="68166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24A67B-32CB-8A5A-400A-2B2D0F5B2D02}"/>
              </a:ext>
            </a:extLst>
          </p:cNvPr>
          <p:cNvCxnSpPr>
            <a:cxnSpLocks/>
          </p:cNvCxnSpPr>
          <p:nvPr/>
        </p:nvCxnSpPr>
        <p:spPr>
          <a:xfrm flipH="1" flipV="1">
            <a:off x="6964528" y="3763473"/>
            <a:ext cx="138755" cy="908476"/>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870998-960E-465C-FEB7-5D3372E08C59}"/>
              </a:ext>
            </a:extLst>
          </p:cNvPr>
          <p:cNvCxnSpPr>
            <a:cxnSpLocks/>
          </p:cNvCxnSpPr>
          <p:nvPr/>
        </p:nvCxnSpPr>
        <p:spPr>
          <a:xfrm flipH="1" flipV="1">
            <a:off x="7039527" y="3803788"/>
            <a:ext cx="212989" cy="845458"/>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BA97ED3-4D74-EF1F-8E8E-EE91472FF00B}"/>
              </a:ext>
            </a:extLst>
          </p:cNvPr>
          <p:cNvCxnSpPr>
            <a:cxnSpLocks/>
          </p:cNvCxnSpPr>
          <p:nvPr/>
        </p:nvCxnSpPr>
        <p:spPr>
          <a:xfrm flipH="1" flipV="1">
            <a:off x="7864486" y="3174155"/>
            <a:ext cx="755472" cy="502165"/>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4A5CF06-66A1-51FF-77BF-5BD02C55BA44}"/>
              </a:ext>
            </a:extLst>
          </p:cNvPr>
          <p:cNvSpPr/>
          <p:nvPr/>
        </p:nvSpPr>
        <p:spPr>
          <a:xfrm rot="3892293">
            <a:off x="6649727" y="1327389"/>
            <a:ext cx="2013176" cy="1581791"/>
          </a:xfrm>
          <a:prstGeom prst="rect">
            <a:avLst/>
          </a:prstGeom>
          <a:noFill/>
        </p:spPr>
        <p:txBody>
          <a:bodyPr wrap="none" lIns="91440" tIns="45720" rIns="91440" bIns="45720">
            <a:prstTxWarp prst="textArchUp">
              <a:avLst>
                <a:gd name="adj" fmla="val 12013437"/>
              </a:avLst>
            </a:prstTxWarp>
            <a:spAutoFit/>
          </a:bodyPr>
          <a:lstStyle/>
          <a:p>
            <a:pPr algn="ctr"/>
            <a:r>
              <a:rPr lang="en-US" sz="2400" b="0" cap="none" spc="0" dirty="0">
                <a:ln w="0"/>
                <a:solidFill>
                  <a:srgbClr val="0080FF"/>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Miyagi</a:t>
            </a:r>
          </a:p>
        </p:txBody>
      </p:sp>
      <p:sp>
        <p:nvSpPr>
          <p:cNvPr id="27" name="Rectangle 26">
            <a:extLst>
              <a:ext uri="{FF2B5EF4-FFF2-40B4-BE49-F238E27FC236}">
                <a16:creationId xmlns:a16="http://schemas.microsoft.com/office/drawing/2014/main" id="{58D4FC03-C632-C62A-3DF4-A7585D9D0863}"/>
              </a:ext>
            </a:extLst>
          </p:cNvPr>
          <p:cNvSpPr/>
          <p:nvPr/>
        </p:nvSpPr>
        <p:spPr>
          <a:xfrm rot="19455666">
            <a:off x="4912160" y="886797"/>
            <a:ext cx="2013176" cy="838437"/>
          </a:xfrm>
          <a:prstGeom prst="rect">
            <a:avLst/>
          </a:prstGeom>
          <a:noFill/>
        </p:spPr>
        <p:txBody>
          <a:bodyPr wrap="none" lIns="91440" tIns="45720" rIns="91440" bIns="45720">
            <a:prstTxWarp prst="textArchUp">
              <a:avLst>
                <a:gd name="adj" fmla="val 12013437"/>
              </a:avLst>
            </a:prstTxWarp>
            <a:spAutoFit/>
          </a:bodyPr>
          <a:lstStyle/>
          <a:p>
            <a:pPr algn="ct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North America</a:t>
            </a:r>
            <a:endParaRPr lang="en-US" sz="24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FC6A810E-7FC4-56FB-D45C-B25D82153290}"/>
              </a:ext>
            </a:extLst>
          </p:cNvPr>
          <p:cNvCxnSpPr>
            <a:cxnSpLocks/>
          </p:cNvCxnSpPr>
          <p:nvPr/>
        </p:nvCxnSpPr>
        <p:spPr>
          <a:xfrm flipH="1" flipV="1">
            <a:off x="6664559" y="336886"/>
            <a:ext cx="29487" cy="71317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F6ED866-7F5A-3E9C-9A13-9E286D35356D}"/>
              </a:ext>
            </a:extLst>
          </p:cNvPr>
          <p:cNvSpPr/>
          <p:nvPr/>
        </p:nvSpPr>
        <p:spPr>
          <a:xfrm rot="3162218">
            <a:off x="4726781" y="3264244"/>
            <a:ext cx="1178528" cy="461665"/>
          </a:xfrm>
          <a:prstGeom prst="rect">
            <a:avLst/>
          </a:prstGeom>
          <a:noFill/>
        </p:spPr>
        <p:txBody>
          <a:bodyPr wrap="none" lIns="91440" tIns="45720" rIns="91440" bIns="45720">
            <a:prstTxWarp prst="textArchDown">
              <a:avLst/>
            </a:prstTxWarp>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Europe</a:t>
            </a:r>
          </a:p>
        </p:txBody>
      </p:sp>
      <p:sp>
        <p:nvSpPr>
          <p:cNvPr id="31" name="Rectangle 30">
            <a:extLst>
              <a:ext uri="{FF2B5EF4-FFF2-40B4-BE49-F238E27FC236}">
                <a16:creationId xmlns:a16="http://schemas.microsoft.com/office/drawing/2014/main" id="{880B24FE-C192-ECF9-3478-43462777FF6E}"/>
              </a:ext>
            </a:extLst>
          </p:cNvPr>
          <p:cNvSpPr/>
          <p:nvPr/>
        </p:nvSpPr>
        <p:spPr>
          <a:xfrm rot="19252495">
            <a:off x="7126341" y="3677177"/>
            <a:ext cx="1178528" cy="284805"/>
          </a:xfrm>
          <a:prstGeom prst="rect">
            <a:avLst/>
          </a:prstGeom>
          <a:noFill/>
        </p:spPr>
        <p:txBody>
          <a:bodyPr wrap="none" lIns="91440" tIns="45720" rIns="91440" bIns="45720">
            <a:prstTxWarp prst="textArchDown">
              <a:avLst/>
            </a:prstTxWarp>
            <a:spAutoFit/>
          </a:bodyPr>
          <a:lstStyle/>
          <a:p>
            <a:pPr algn="ctr"/>
            <a:r>
              <a:rPr lang="en-US" b="0" cap="none" spc="0" dirty="0" err="1">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Seto</a:t>
            </a: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Inland </a:t>
            </a:r>
          </a:p>
          <a:p>
            <a:pPr algn="ct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Sea</a:t>
            </a:r>
          </a:p>
        </p:txBody>
      </p:sp>
      <p:sp>
        <p:nvSpPr>
          <p:cNvPr id="32" name="Rectangle 31">
            <a:extLst>
              <a:ext uri="{FF2B5EF4-FFF2-40B4-BE49-F238E27FC236}">
                <a16:creationId xmlns:a16="http://schemas.microsoft.com/office/drawing/2014/main" id="{509554BA-D5C4-72DC-5F77-3F84DD40B475}"/>
              </a:ext>
            </a:extLst>
          </p:cNvPr>
          <p:cNvSpPr/>
          <p:nvPr/>
        </p:nvSpPr>
        <p:spPr>
          <a:xfrm rot="2565790">
            <a:off x="5255887" y="3320080"/>
            <a:ext cx="1178528" cy="461665"/>
          </a:xfrm>
          <a:prstGeom prst="rect">
            <a:avLst/>
          </a:prstGeom>
          <a:noFill/>
        </p:spPr>
        <p:txBody>
          <a:bodyPr wrap="none" lIns="91440" tIns="45720" rIns="91440" bIns="45720">
            <a:prstTxWarp prst="textArchDown">
              <a:avLst/>
            </a:prstTxWarp>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UK, De, G, </a:t>
            </a:r>
            <a:r>
              <a:rPr lang="en-US" sz="10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Sw</a:t>
            </a:r>
            <a:endPar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CC881F66-9954-3A92-F64A-9D87CA613710}"/>
              </a:ext>
            </a:extLst>
          </p:cNvPr>
          <p:cNvSpPr/>
          <p:nvPr/>
        </p:nvSpPr>
        <p:spPr>
          <a:xfrm rot="4255686">
            <a:off x="4893582" y="2736611"/>
            <a:ext cx="1178528" cy="461665"/>
          </a:xfrm>
          <a:prstGeom prst="rect">
            <a:avLst/>
          </a:prstGeom>
          <a:noFill/>
        </p:spPr>
        <p:txBody>
          <a:bodyPr wrap="none" lIns="91440" tIns="45720" rIns="91440" bIns="45720">
            <a:prstTxWarp prst="textArchDown">
              <a:avLst/>
            </a:prstTxWarp>
            <a:spAutoFit/>
          </a:bodyPr>
          <a:lstStyle/>
          <a:p>
            <a:pPr algn="ctr"/>
            <a:r>
              <a:rPr lang="en-US" sz="10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Sp</a:t>
            </a:r>
            <a:r>
              <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Fr</a:t>
            </a:r>
          </a:p>
        </p:txBody>
      </p:sp>
      <p:sp>
        <p:nvSpPr>
          <p:cNvPr id="34" name="Rectangle 33">
            <a:extLst>
              <a:ext uri="{FF2B5EF4-FFF2-40B4-BE49-F238E27FC236}">
                <a16:creationId xmlns:a16="http://schemas.microsoft.com/office/drawing/2014/main" id="{D1A7DB73-73A5-C1EB-EF6E-7C1609DA0A54}"/>
              </a:ext>
            </a:extLst>
          </p:cNvPr>
          <p:cNvSpPr/>
          <p:nvPr/>
        </p:nvSpPr>
        <p:spPr>
          <a:xfrm rot="16844862">
            <a:off x="4992566" y="1423323"/>
            <a:ext cx="2013176" cy="1936645"/>
          </a:xfrm>
          <a:prstGeom prst="rect">
            <a:avLst/>
          </a:prstGeom>
          <a:noFill/>
        </p:spPr>
        <p:txBody>
          <a:bodyPr wrap="none" lIns="91440" tIns="45720" rIns="91440" bIns="45720">
            <a:prstTxWarp prst="textArchUp">
              <a:avLst>
                <a:gd name="adj" fmla="val 12013437"/>
              </a:avLst>
            </a:prstTxWarp>
            <a:spAutoFit/>
          </a:bodyPr>
          <a:lstStyle/>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New </a:t>
            </a:r>
          </a:p>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Zealand</a:t>
            </a:r>
            <a:endParaRPr lang="en-US" sz="16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AACD3659-25D4-4353-A143-B997F93337D7}"/>
              </a:ext>
            </a:extLst>
          </p:cNvPr>
          <p:cNvSpPr/>
          <p:nvPr/>
        </p:nvSpPr>
        <p:spPr>
          <a:xfrm rot="18322896">
            <a:off x="5271901" y="1241487"/>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 WA</a:t>
            </a:r>
          </a:p>
        </p:txBody>
      </p:sp>
      <p:sp>
        <p:nvSpPr>
          <p:cNvPr id="36" name="Rectangle 35">
            <a:extLst>
              <a:ext uri="{FF2B5EF4-FFF2-40B4-BE49-F238E27FC236}">
                <a16:creationId xmlns:a16="http://schemas.microsoft.com/office/drawing/2014/main" id="{6DC803E5-8F4E-4EA9-32E1-C78D64178872}"/>
              </a:ext>
            </a:extLst>
          </p:cNvPr>
          <p:cNvSpPr/>
          <p:nvPr/>
        </p:nvSpPr>
        <p:spPr>
          <a:xfrm rot="20258415">
            <a:off x="5622743" y="1016205"/>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California</a:t>
            </a:r>
          </a:p>
        </p:txBody>
      </p:sp>
      <p:pic>
        <p:nvPicPr>
          <p:cNvPr id="37" name="Picture 36">
            <a:extLst>
              <a:ext uri="{FF2B5EF4-FFF2-40B4-BE49-F238E27FC236}">
                <a16:creationId xmlns:a16="http://schemas.microsoft.com/office/drawing/2014/main" id="{BB1FC872-F340-3C5A-752F-E7758C275C4A}"/>
              </a:ext>
            </a:extLst>
          </p:cNvPr>
          <p:cNvPicPr>
            <a:picLocks noChangeAspect="1"/>
          </p:cNvPicPr>
          <p:nvPr/>
        </p:nvPicPr>
        <p:blipFill>
          <a:blip r:embed="rId4"/>
          <a:stretch>
            <a:fillRect/>
          </a:stretch>
        </p:blipFill>
        <p:spPr>
          <a:xfrm>
            <a:off x="158614" y="1430569"/>
            <a:ext cx="4310049" cy="2963157"/>
          </a:xfrm>
          <a:prstGeom prst="rect">
            <a:avLst/>
          </a:prstGeom>
          <a:ln>
            <a:solidFill>
              <a:schemeClr val="tx1"/>
            </a:solidFill>
          </a:ln>
        </p:spPr>
      </p:pic>
      <p:pic>
        <p:nvPicPr>
          <p:cNvPr id="38" name="Picture 37" descr="A close-up of a human skull&#10;&#10;Description automatically generated with medium confidence">
            <a:extLst>
              <a:ext uri="{FF2B5EF4-FFF2-40B4-BE49-F238E27FC236}">
                <a16:creationId xmlns:a16="http://schemas.microsoft.com/office/drawing/2014/main" id="{D351FD4F-1679-878E-4837-AC72E46BCC66}"/>
              </a:ext>
            </a:extLst>
          </p:cNvPr>
          <p:cNvPicPr>
            <a:picLocks noChangeAspect="1"/>
          </p:cNvPicPr>
          <p:nvPr/>
        </p:nvPicPr>
        <p:blipFill rotWithShape="1">
          <a:blip r:embed="rId5"/>
          <a:srcRect t="1832" b="1"/>
          <a:stretch/>
        </p:blipFill>
        <p:spPr>
          <a:xfrm rot="16200000">
            <a:off x="3578373" y="3550961"/>
            <a:ext cx="586334" cy="846674"/>
          </a:xfrm>
          <a:prstGeom prst="rect">
            <a:avLst/>
          </a:prstGeom>
        </p:spPr>
      </p:pic>
      <p:sp>
        <p:nvSpPr>
          <p:cNvPr id="39" name="TextBox 38">
            <a:extLst>
              <a:ext uri="{FF2B5EF4-FFF2-40B4-BE49-F238E27FC236}">
                <a16:creationId xmlns:a16="http://schemas.microsoft.com/office/drawing/2014/main" id="{791A26D0-048B-5FE8-A67B-39B1FFFAF319}"/>
              </a:ext>
            </a:extLst>
          </p:cNvPr>
          <p:cNvSpPr txBox="1"/>
          <p:nvPr/>
        </p:nvSpPr>
        <p:spPr>
          <a:xfrm>
            <a:off x="3219348" y="3473795"/>
            <a:ext cx="465192" cy="215444"/>
          </a:xfrm>
          <a:prstGeom prst="rect">
            <a:avLst/>
          </a:prstGeom>
          <a:noFill/>
        </p:spPr>
        <p:txBody>
          <a:bodyPr wrap="none" rtlCol="0">
            <a:spAutoFit/>
          </a:bodyPr>
          <a:lstStyle/>
          <a:p>
            <a:r>
              <a:rPr lang="en-US" sz="800" dirty="0">
                <a:highlight>
                  <a:srgbClr val="A6FEFE"/>
                </a:highlight>
                <a:latin typeface="Arial" panose="020B0604020202020204" pitchFamily="34" charset="0"/>
                <a:cs typeface="Arial" panose="020B0604020202020204" pitchFamily="34" charset="0"/>
              </a:rPr>
              <a:t>Tokyo</a:t>
            </a:r>
          </a:p>
        </p:txBody>
      </p:sp>
    </p:spTree>
    <p:extLst>
      <p:ext uri="{BB962C8B-B14F-4D97-AF65-F5344CB8AC3E}">
        <p14:creationId xmlns:p14="http://schemas.microsoft.com/office/powerpoint/2010/main" val="116847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B3D1AC-6DB3-68D8-CE42-22540A9AA92D}"/>
              </a:ext>
            </a:extLst>
          </p:cNvPr>
          <p:cNvSpPr/>
          <p:nvPr/>
        </p:nvSpPr>
        <p:spPr>
          <a:xfrm>
            <a:off x="5370679" y="458764"/>
            <a:ext cx="336795" cy="361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2F5FDA7D-7E0F-DFCD-1DA5-5B247CC22DBB}"/>
              </a:ext>
            </a:extLst>
          </p:cNvPr>
          <p:cNvSpPr>
            <a:spLocks noGrp="1"/>
          </p:cNvSpPr>
          <p:nvPr>
            <p:ph type="title"/>
          </p:nvPr>
        </p:nvSpPr>
        <p:spPr>
          <a:xfrm>
            <a:off x="130170" y="218820"/>
            <a:ext cx="5458116" cy="857250"/>
          </a:xfrm>
          <a:noFill/>
        </p:spPr>
        <p:txBody>
          <a:bodyPr>
            <a:noAutofit/>
          </a:bodyPr>
          <a:lstStyle/>
          <a:p>
            <a:pPr algn="l"/>
            <a:r>
              <a:rPr lang="en-US" sz="2800" i="1" dirty="0">
                <a:latin typeface="Arial" panose="020B0604020202020204" pitchFamily="34" charset="0"/>
                <a:cs typeface="Arial" panose="020B0604020202020204" pitchFamily="34" charset="0"/>
              </a:rPr>
              <a:t>Miyagi </a:t>
            </a:r>
            <a:r>
              <a:rPr lang="en-US" sz="2800" i="1" dirty="0">
                <a:latin typeface="Arial" panose="020B0604020202020204" pitchFamily="34" charset="0"/>
                <a:cs typeface="Arial" panose="020B0604020202020204" pitchFamily="34" charset="0"/>
                <a:sym typeface="Wingdings" pitchFamily="2" charset="2"/>
              </a:rPr>
              <a:t> Chile and Argentina</a:t>
            </a:r>
            <a:endParaRPr lang="en-US" sz="2800" i="1" dirty="0">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545CAD5B-76E3-5983-A301-1568BA78BA76}"/>
              </a:ext>
            </a:extLst>
          </p:cNvPr>
          <p:cNvPicPr>
            <a:picLocks noChangeAspect="1"/>
          </p:cNvPicPr>
          <p:nvPr/>
        </p:nvPicPr>
        <p:blipFill rotWithShape="1">
          <a:blip r:embed="rId3"/>
          <a:srcRect l="5616" t="1869" r="9954" b="10001"/>
          <a:stretch/>
        </p:blipFill>
        <p:spPr>
          <a:xfrm>
            <a:off x="5284288" y="1050065"/>
            <a:ext cx="2969311" cy="2964408"/>
          </a:xfrm>
          <a:prstGeom prst="ellipse">
            <a:avLst/>
          </a:prstGeom>
        </p:spPr>
      </p:pic>
      <p:sp>
        <p:nvSpPr>
          <p:cNvPr id="34" name="TextBox 33">
            <a:extLst>
              <a:ext uri="{FF2B5EF4-FFF2-40B4-BE49-F238E27FC236}">
                <a16:creationId xmlns:a16="http://schemas.microsoft.com/office/drawing/2014/main" id="{F5703F61-7FF4-CD9A-12D6-33F44B10C6A8}"/>
              </a:ext>
            </a:extLst>
          </p:cNvPr>
          <p:cNvSpPr txBox="1"/>
          <p:nvPr/>
        </p:nvSpPr>
        <p:spPr>
          <a:xfrm rot="1102466">
            <a:off x="6043988" y="3868180"/>
            <a:ext cx="348172"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Ch</a:t>
            </a:r>
          </a:p>
        </p:txBody>
      </p:sp>
      <p:sp>
        <p:nvSpPr>
          <p:cNvPr id="35" name="TextBox 34">
            <a:extLst>
              <a:ext uri="{FF2B5EF4-FFF2-40B4-BE49-F238E27FC236}">
                <a16:creationId xmlns:a16="http://schemas.microsoft.com/office/drawing/2014/main" id="{5EC3F1F6-933D-B60B-B5D1-6637AF3FA52B}"/>
              </a:ext>
            </a:extLst>
          </p:cNvPr>
          <p:cNvSpPr txBox="1"/>
          <p:nvPr/>
        </p:nvSpPr>
        <p:spPr>
          <a:xfrm>
            <a:off x="6446182" y="3953170"/>
            <a:ext cx="383438" cy="246221"/>
          </a:xfrm>
          <a:prstGeom prst="rect">
            <a:avLst/>
          </a:prstGeom>
          <a:noFill/>
        </p:spPr>
        <p:txBody>
          <a:bodyPr wrap="none" rtlCol="0">
            <a:spAutoFit/>
          </a:bodyPr>
          <a:lstStyle/>
          <a:p>
            <a:pPr algn="ctr"/>
            <a:r>
              <a:rPr lang="en-US" sz="1000" dirty="0">
                <a:latin typeface="Arial" panose="020B0604020202020204" pitchFamily="34" charset="0"/>
                <a:cs typeface="Arial" panose="020B0604020202020204" pitchFamily="34" charset="0"/>
              </a:rPr>
              <a:t>Arg</a:t>
            </a:r>
          </a:p>
        </p:txBody>
      </p:sp>
      <p:cxnSp>
        <p:nvCxnSpPr>
          <p:cNvPr id="36" name="Straight Connector 35">
            <a:extLst>
              <a:ext uri="{FF2B5EF4-FFF2-40B4-BE49-F238E27FC236}">
                <a16:creationId xmlns:a16="http://schemas.microsoft.com/office/drawing/2014/main" id="{AB9B5CED-6F9A-634F-9B6C-4C073A0687B2}"/>
              </a:ext>
            </a:extLst>
          </p:cNvPr>
          <p:cNvCxnSpPr>
            <a:cxnSpLocks/>
          </p:cNvCxnSpPr>
          <p:nvPr/>
        </p:nvCxnSpPr>
        <p:spPr>
          <a:xfrm flipV="1">
            <a:off x="4571983" y="2606177"/>
            <a:ext cx="910862" cy="87177"/>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5D6A3B7-A722-D6C4-AEF1-CC5E13071115}"/>
              </a:ext>
            </a:extLst>
          </p:cNvPr>
          <p:cNvSpPr/>
          <p:nvPr/>
        </p:nvSpPr>
        <p:spPr>
          <a:xfrm>
            <a:off x="4572000" y="350317"/>
            <a:ext cx="4363904" cy="4363904"/>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7F6AC381-57A6-1266-1F9B-BB148147DE86}"/>
              </a:ext>
            </a:extLst>
          </p:cNvPr>
          <p:cNvCxnSpPr>
            <a:cxnSpLocks/>
          </p:cNvCxnSpPr>
          <p:nvPr/>
        </p:nvCxnSpPr>
        <p:spPr>
          <a:xfrm flipV="1">
            <a:off x="5792811" y="3757645"/>
            <a:ext cx="387163" cy="73511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1D1EAA-4F3A-EDC7-1BB7-C1C70BC470E2}"/>
              </a:ext>
            </a:extLst>
          </p:cNvPr>
          <p:cNvCxnSpPr>
            <a:cxnSpLocks/>
          </p:cNvCxnSpPr>
          <p:nvPr/>
        </p:nvCxnSpPr>
        <p:spPr>
          <a:xfrm flipH="1" flipV="1">
            <a:off x="6862278" y="3819580"/>
            <a:ext cx="69407" cy="894641"/>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1E844D-CB06-4667-5E6D-B0513FD8377D}"/>
              </a:ext>
            </a:extLst>
          </p:cNvPr>
          <p:cNvCxnSpPr>
            <a:cxnSpLocks/>
          </p:cNvCxnSpPr>
          <p:nvPr/>
        </p:nvCxnSpPr>
        <p:spPr>
          <a:xfrm>
            <a:off x="4753566" y="1680138"/>
            <a:ext cx="829366" cy="316420"/>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081035-E5A4-37F0-CEFF-68DAC58D98D8}"/>
              </a:ext>
            </a:extLst>
          </p:cNvPr>
          <p:cNvCxnSpPr>
            <a:cxnSpLocks/>
          </p:cNvCxnSpPr>
          <p:nvPr/>
        </p:nvCxnSpPr>
        <p:spPr>
          <a:xfrm flipV="1">
            <a:off x="6896981" y="368396"/>
            <a:ext cx="72120" cy="68166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A15F2-A955-4218-72AD-D2CA7A26F6D6}"/>
              </a:ext>
            </a:extLst>
          </p:cNvPr>
          <p:cNvCxnSpPr>
            <a:cxnSpLocks/>
          </p:cNvCxnSpPr>
          <p:nvPr/>
        </p:nvCxnSpPr>
        <p:spPr>
          <a:xfrm flipH="1" flipV="1">
            <a:off x="6964528" y="3763473"/>
            <a:ext cx="138755" cy="908476"/>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38C511-32B5-E4B0-C2DB-E4EA369B0A98}"/>
              </a:ext>
            </a:extLst>
          </p:cNvPr>
          <p:cNvCxnSpPr>
            <a:cxnSpLocks/>
          </p:cNvCxnSpPr>
          <p:nvPr/>
        </p:nvCxnSpPr>
        <p:spPr>
          <a:xfrm flipH="1" flipV="1">
            <a:off x="7039527" y="3803788"/>
            <a:ext cx="212989" cy="845458"/>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03652D-FBD8-388E-91EB-149921A43B51}"/>
              </a:ext>
            </a:extLst>
          </p:cNvPr>
          <p:cNvCxnSpPr>
            <a:cxnSpLocks/>
          </p:cNvCxnSpPr>
          <p:nvPr/>
        </p:nvCxnSpPr>
        <p:spPr>
          <a:xfrm flipH="1" flipV="1">
            <a:off x="7864486" y="3174155"/>
            <a:ext cx="755472" cy="502165"/>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6E11846-97F3-1AC2-C441-75B72626118A}"/>
              </a:ext>
            </a:extLst>
          </p:cNvPr>
          <p:cNvSpPr/>
          <p:nvPr/>
        </p:nvSpPr>
        <p:spPr>
          <a:xfrm rot="3892293">
            <a:off x="6649727" y="1327389"/>
            <a:ext cx="2013176" cy="1581791"/>
          </a:xfrm>
          <a:prstGeom prst="rect">
            <a:avLst/>
          </a:prstGeom>
          <a:noFill/>
        </p:spPr>
        <p:txBody>
          <a:bodyPr wrap="none" lIns="91440" tIns="45720" rIns="91440" bIns="45720">
            <a:prstTxWarp prst="textArchUp">
              <a:avLst>
                <a:gd name="adj" fmla="val 12013437"/>
              </a:avLst>
            </a:prstTxWarp>
            <a:spAutoFit/>
          </a:bodyPr>
          <a:lstStyle/>
          <a:p>
            <a:pPr algn="ctr"/>
            <a:r>
              <a:rPr lang="en-US" sz="2400" b="0" cap="none" spc="0" dirty="0">
                <a:ln w="0"/>
                <a:solidFill>
                  <a:srgbClr val="0080FF"/>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Miyagi</a:t>
            </a:r>
          </a:p>
        </p:txBody>
      </p:sp>
      <p:sp>
        <p:nvSpPr>
          <p:cNvPr id="46" name="Rectangle 45">
            <a:extLst>
              <a:ext uri="{FF2B5EF4-FFF2-40B4-BE49-F238E27FC236}">
                <a16:creationId xmlns:a16="http://schemas.microsoft.com/office/drawing/2014/main" id="{BC8C79E3-6986-3026-B74C-431AE6348562}"/>
              </a:ext>
            </a:extLst>
          </p:cNvPr>
          <p:cNvSpPr/>
          <p:nvPr/>
        </p:nvSpPr>
        <p:spPr>
          <a:xfrm rot="19455666">
            <a:off x="4912160" y="886797"/>
            <a:ext cx="2013176" cy="838437"/>
          </a:xfrm>
          <a:prstGeom prst="rect">
            <a:avLst/>
          </a:prstGeom>
          <a:noFill/>
        </p:spPr>
        <p:txBody>
          <a:bodyPr wrap="none" lIns="91440" tIns="45720" rIns="91440" bIns="45720">
            <a:prstTxWarp prst="textArchUp">
              <a:avLst>
                <a:gd name="adj" fmla="val 12013437"/>
              </a:avLst>
            </a:prstTxWarp>
            <a:spAutoFit/>
          </a:bodyPr>
          <a:lstStyle/>
          <a:p>
            <a:pPr algn="ctr"/>
            <a:r>
              <a:rPr lang="en-US" sz="24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North America</a:t>
            </a:r>
            <a:endParaRPr lang="en-US" sz="24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1E75DC90-D60F-3110-D984-C4DAA22EFF8B}"/>
              </a:ext>
            </a:extLst>
          </p:cNvPr>
          <p:cNvCxnSpPr>
            <a:cxnSpLocks/>
          </p:cNvCxnSpPr>
          <p:nvPr/>
        </p:nvCxnSpPr>
        <p:spPr>
          <a:xfrm flipH="1" flipV="1">
            <a:off x="6664559" y="336886"/>
            <a:ext cx="29487" cy="713179"/>
          </a:xfrm>
          <a:prstGeom prst="line">
            <a:avLst/>
          </a:prstGeom>
          <a:ln w="12700">
            <a:solidFill>
              <a:schemeClr val="tx1"/>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CF7C85D-E398-E416-588E-6E2AC9041FAD}"/>
              </a:ext>
            </a:extLst>
          </p:cNvPr>
          <p:cNvSpPr/>
          <p:nvPr/>
        </p:nvSpPr>
        <p:spPr>
          <a:xfrm rot="3162218">
            <a:off x="4726781" y="3264244"/>
            <a:ext cx="1178528" cy="461665"/>
          </a:xfrm>
          <a:prstGeom prst="rect">
            <a:avLst/>
          </a:prstGeom>
          <a:noFill/>
        </p:spPr>
        <p:txBody>
          <a:bodyPr wrap="none" lIns="91440" tIns="45720" rIns="91440" bIns="45720">
            <a:prstTxWarp prst="textArchDown">
              <a:avLst/>
            </a:prstTxWarp>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Europe</a:t>
            </a:r>
          </a:p>
        </p:txBody>
      </p:sp>
      <p:sp>
        <p:nvSpPr>
          <p:cNvPr id="49" name="Rectangle 48">
            <a:extLst>
              <a:ext uri="{FF2B5EF4-FFF2-40B4-BE49-F238E27FC236}">
                <a16:creationId xmlns:a16="http://schemas.microsoft.com/office/drawing/2014/main" id="{79A62264-CA4D-B9F2-9EE4-BF8F3D28AA1C}"/>
              </a:ext>
            </a:extLst>
          </p:cNvPr>
          <p:cNvSpPr/>
          <p:nvPr/>
        </p:nvSpPr>
        <p:spPr>
          <a:xfrm rot="646045">
            <a:off x="5904379" y="3826037"/>
            <a:ext cx="1178528" cy="461665"/>
          </a:xfrm>
          <a:prstGeom prst="rect">
            <a:avLst/>
          </a:prstGeom>
          <a:noFill/>
        </p:spPr>
        <p:txBody>
          <a:bodyPr wrap="none" lIns="91440" tIns="45720" rIns="91440" bIns="45720">
            <a:prstTxWarp prst="textArchDown">
              <a:avLst/>
            </a:prstTxWarp>
            <a:spAutoFit/>
          </a:bodyPr>
          <a:lstStyle/>
          <a:p>
            <a:pPr algn="ctr"/>
            <a:r>
              <a:rPr lang="en-US"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South</a:t>
            </a:r>
          </a:p>
          <a:p>
            <a:pPr algn="ctr"/>
            <a:r>
              <a:rPr lang="en-US"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America</a:t>
            </a:r>
            <a:endParaRPr lang="en-US"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89DD16F-3015-F65D-81CD-3B3953F96305}"/>
              </a:ext>
            </a:extLst>
          </p:cNvPr>
          <p:cNvSpPr/>
          <p:nvPr/>
        </p:nvSpPr>
        <p:spPr>
          <a:xfrm rot="19252495">
            <a:off x="7126341" y="3677177"/>
            <a:ext cx="1178528" cy="284805"/>
          </a:xfrm>
          <a:prstGeom prst="rect">
            <a:avLst/>
          </a:prstGeom>
          <a:noFill/>
        </p:spPr>
        <p:txBody>
          <a:bodyPr wrap="none" lIns="91440" tIns="45720" rIns="91440" bIns="45720">
            <a:prstTxWarp prst="textArchDown">
              <a:avLst/>
            </a:prstTxWarp>
            <a:spAutoFit/>
          </a:bodyPr>
          <a:lstStyle/>
          <a:p>
            <a:pPr algn="ctr"/>
            <a:r>
              <a:rPr lang="en-US" b="0" cap="none" spc="0" dirty="0" err="1">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Seto</a:t>
            </a: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Inland </a:t>
            </a:r>
          </a:p>
          <a:p>
            <a:pPr algn="ctr"/>
            <a:r>
              <a:rPr lang="en-US" b="0" cap="none" spc="0" dirty="0">
                <a:ln w="0"/>
                <a:solidFill>
                  <a:srgbClr val="FF8002"/>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Sea</a:t>
            </a:r>
          </a:p>
        </p:txBody>
      </p:sp>
      <p:sp>
        <p:nvSpPr>
          <p:cNvPr id="51" name="Rectangle 50">
            <a:extLst>
              <a:ext uri="{FF2B5EF4-FFF2-40B4-BE49-F238E27FC236}">
                <a16:creationId xmlns:a16="http://schemas.microsoft.com/office/drawing/2014/main" id="{CCE92588-39DE-5F36-D52E-1D3F1CF8BA35}"/>
              </a:ext>
            </a:extLst>
          </p:cNvPr>
          <p:cNvSpPr/>
          <p:nvPr/>
        </p:nvSpPr>
        <p:spPr>
          <a:xfrm rot="2565790">
            <a:off x="5255887" y="3320080"/>
            <a:ext cx="1178528" cy="461665"/>
          </a:xfrm>
          <a:prstGeom prst="rect">
            <a:avLst/>
          </a:prstGeom>
          <a:noFill/>
        </p:spPr>
        <p:txBody>
          <a:bodyPr wrap="none" lIns="91440" tIns="45720" rIns="91440" bIns="45720">
            <a:prstTxWarp prst="textArchDown">
              <a:avLst/>
            </a:prstTxWarp>
            <a:spAutoFit/>
          </a:bodyPr>
          <a:lstStyle/>
          <a:p>
            <a:pPr algn="ctr"/>
            <a:r>
              <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UK, De, G, </a:t>
            </a:r>
            <a:r>
              <a:rPr lang="en-US" sz="10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Sw</a:t>
            </a:r>
            <a:endPar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E7385F1C-8D5E-6A90-4FC0-2C79C6251706}"/>
              </a:ext>
            </a:extLst>
          </p:cNvPr>
          <p:cNvSpPr/>
          <p:nvPr/>
        </p:nvSpPr>
        <p:spPr>
          <a:xfrm rot="4255686">
            <a:off x="4893582" y="2736611"/>
            <a:ext cx="1178528" cy="461665"/>
          </a:xfrm>
          <a:prstGeom prst="rect">
            <a:avLst/>
          </a:prstGeom>
          <a:noFill/>
        </p:spPr>
        <p:txBody>
          <a:bodyPr wrap="none" lIns="91440" tIns="45720" rIns="91440" bIns="45720">
            <a:prstTxWarp prst="textArchDown">
              <a:avLst/>
            </a:prstTxWarp>
            <a:spAutoFit/>
          </a:bodyPr>
          <a:lstStyle/>
          <a:p>
            <a:pPr algn="ctr"/>
            <a:r>
              <a:rPr lang="en-US" sz="10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Sp</a:t>
            </a:r>
            <a:r>
              <a:rPr lang="en-US" sz="1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Fr</a:t>
            </a:r>
          </a:p>
        </p:txBody>
      </p:sp>
      <p:sp>
        <p:nvSpPr>
          <p:cNvPr id="53" name="Rectangle 52">
            <a:extLst>
              <a:ext uri="{FF2B5EF4-FFF2-40B4-BE49-F238E27FC236}">
                <a16:creationId xmlns:a16="http://schemas.microsoft.com/office/drawing/2014/main" id="{F98863F3-64B4-C655-B073-F45939B11813}"/>
              </a:ext>
            </a:extLst>
          </p:cNvPr>
          <p:cNvSpPr/>
          <p:nvPr/>
        </p:nvSpPr>
        <p:spPr>
          <a:xfrm rot="16844862">
            <a:off x="4992566" y="1423323"/>
            <a:ext cx="2013176" cy="1936645"/>
          </a:xfrm>
          <a:prstGeom prst="rect">
            <a:avLst/>
          </a:prstGeom>
          <a:noFill/>
        </p:spPr>
        <p:txBody>
          <a:bodyPr wrap="none" lIns="91440" tIns="45720" rIns="91440" bIns="45720">
            <a:prstTxWarp prst="textArchUp">
              <a:avLst>
                <a:gd name="adj" fmla="val 12013437"/>
              </a:avLst>
            </a:prstTxWarp>
            <a:spAutoFit/>
          </a:bodyPr>
          <a:lstStyle/>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New </a:t>
            </a:r>
          </a:p>
          <a:p>
            <a:pPr algn="ctr"/>
            <a:r>
              <a:rPr lang="en-US" sz="16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Zealand</a:t>
            </a:r>
            <a:endParaRPr lang="en-US" sz="16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AF831853-9BC4-FA50-23A4-D9BFD16B088E}"/>
              </a:ext>
            </a:extLst>
          </p:cNvPr>
          <p:cNvSpPr/>
          <p:nvPr/>
        </p:nvSpPr>
        <p:spPr>
          <a:xfrm rot="18322896">
            <a:off x="5271901" y="1241487"/>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 WA</a:t>
            </a:r>
          </a:p>
        </p:txBody>
      </p:sp>
      <p:sp>
        <p:nvSpPr>
          <p:cNvPr id="55" name="Rectangle 54">
            <a:extLst>
              <a:ext uri="{FF2B5EF4-FFF2-40B4-BE49-F238E27FC236}">
                <a16:creationId xmlns:a16="http://schemas.microsoft.com/office/drawing/2014/main" id="{6BB8F18A-C80D-3235-36AF-37398F6082FC}"/>
              </a:ext>
            </a:extLst>
          </p:cNvPr>
          <p:cNvSpPr/>
          <p:nvPr/>
        </p:nvSpPr>
        <p:spPr>
          <a:xfrm rot="20258415">
            <a:off x="5622743" y="1016205"/>
            <a:ext cx="1812829" cy="1570438"/>
          </a:xfrm>
          <a:prstGeom prst="rect">
            <a:avLst/>
          </a:prstGeom>
          <a:noFill/>
        </p:spPr>
        <p:txBody>
          <a:bodyPr wrap="none" lIns="91440" tIns="45720" rIns="91440" bIns="45720">
            <a:prstTxWarp prst="textArchUp">
              <a:avLst>
                <a:gd name="adj" fmla="val 12013437"/>
              </a:avLst>
            </a:prstTxWarp>
            <a:spAutoFit/>
          </a:bodyPr>
          <a:lstStyle/>
          <a:p>
            <a:pPr algn="ctr"/>
            <a:r>
              <a:rPr lang="en-US" sz="1000" b="0" cap="none" spc="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California</a:t>
            </a:r>
          </a:p>
        </p:txBody>
      </p:sp>
      <p:pic>
        <p:nvPicPr>
          <p:cNvPr id="56" name="Picture 55">
            <a:extLst>
              <a:ext uri="{FF2B5EF4-FFF2-40B4-BE49-F238E27FC236}">
                <a16:creationId xmlns:a16="http://schemas.microsoft.com/office/drawing/2014/main" id="{2CB22735-D807-D303-B49E-B70D42B1D2F3}"/>
              </a:ext>
            </a:extLst>
          </p:cNvPr>
          <p:cNvPicPr>
            <a:picLocks noChangeAspect="1"/>
          </p:cNvPicPr>
          <p:nvPr/>
        </p:nvPicPr>
        <p:blipFill>
          <a:blip r:embed="rId4"/>
          <a:stretch>
            <a:fillRect/>
          </a:stretch>
        </p:blipFill>
        <p:spPr>
          <a:xfrm>
            <a:off x="158614" y="1430569"/>
            <a:ext cx="4310049" cy="2963157"/>
          </a:xfrm>
          <a:prstGeom prst="rect">
            <a:avLst/>
          </a:prstGeom>
          <a:ln>
            <a:solidFill>
              <a:schemeClr val="tx1"/>
            </a:solidFill>
          </a:ln>
        </p:spPr>
      </p:pic>
      <p:pic>
        <p:nvPicPr>
          <p:cNvPr id="57" name="Picture 56" descr="A close-up of a human skull&#10;&#10;Description automatically generated with medium confidence">
            <a:extLst>
              <a:ext uri="{FF2B5EF4-FFF2-40B4-BE49-F238E27FC236}">
                <a16:creationId xmlns:a16="http://schemas.microsoft.com/office/drawing/2014/main" id="{DCDAE63C-3819-7557-ADB0-251DEF75521A}"/>
              </a:ext>
            </a:extLst>
          </p:cNvPr>
          <p:cNvPicPr>
            <a:picLocks noChangeAspect="1"/>
          </p:cNvPicPr>
          <p:nvPr/>
        </p:nvPicPr>
        <p:blipFill rotWithShape="1">
          <a:blip r:embed="rId5"/>
          <a:srcRect t="1832" b="1"/>
          <a:stretch/>
        </p:blipFill>
        <p:spPr>
          <a:xfrm rot="16200000">
            <a:off x="3578373" y="3550961"/>
            <a:ext cx="586334" cy="846674"/>
          </a:xfrm>
          <a:prstGeom prst="rect">
            <a:avLst/>
          </a:prstGeom>
        </p:spPr>
      </p:pic>
      <p:sp>
        <p:nvSpPr>
          <p:cNvPr id="58" name="TextBox 57">
            <a:extLst>
              <a:ext uri="{FF2B5EF4-FFF2-40B4-BE49-F238E27FC236}">
                <a16:creationId xmlns:a16="http://schemas.microsoft.com/office/drawing/2014/main" id="{7B8E86AC-1D9F-FC4D-FBB8-4DB54A3BD71B}"/>
              </a:ext>
            </a:extLst>
          </p:cNvPr>
          <p:cNvSpPr txBox="1"/>
          <p:nvPr/>
        </p:nvSpPr>
        <p:spPr>
          <a:xfrm>
            <a:off x="3219348" y="3473795"/>
            <a:ext cx="465192" cy="215444"/>
          </a:xfrm>
          <a:prstGeom prst="rect">
            <a:avLst/>
          </a:prstGeom>
          <a:noFill/>
        </p:spPr>
        <p:txBody>
          <a:bodyPr wrap="none" rtlCol="0">
            <a:spAutoFit/>
          </a:bodyPr>
          <a:lstStyle/>
          <a:p>
            <a:r>
              <a:rPr lang="en-US" sz="800" dirty="0">
                <a:highlight>
                  <a:srgbClr val="A6FEFE"/>
                </a:highlight>
                <a:latin typeface="Arial" panose="020B0604020202020204" pitchFamily="34" charset="0"/>
                <a:cs typeface="Arial" panose="020B0604020202020204" pitchFamily="34" charset="0"/>
              </a:rPr>
              <a:t>Tokyo</a:t>
            </a:r>
          </a:p>
        </p:txBody>
      </p:sp>
    </p:spTree>
    <p:extLst>
      <p:ext uri="{BB962C8B-B14F-4D97-AF65-F5344CB8AC3E}">
        <p14:creationId xmlns:p14="http://schemas.microsoft.com/office/powerpoint/2010/main" val="219033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2" name="Picture 8" descr="http://www.sportdiver.com/files/imagecache/enlarged_image/_images/201311/lion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123" y="34947"/>
            <a:ext cx="2818663" cy="2111179"/>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36" name="Picture 12" descr="http://www.aqua.org/~/media/Images/Animals/Jellyfish%20-%20Leidys%20Comb/animals-leidysjelly-slide2-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653" y="34947"/>
            <a:ext cx="3275049" cy="2149251"/>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40" name="Picture 16" descr="http://www.fucoidanforce.com/wp-content/themes/fucoidanforce1/images/natural-ocean-wakam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858" y="2263873"/>
            <a:ext cx="2652061" cy="2802395"/>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46" name="Picture 22" descr="http://zenscience.org/wp-content/uploads/2012/07/Wappoo-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512" y="2693569"/>
            <a:ext cx="1759519" cy="1319195"/>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pic>
        <p:nvPicPr>
          <p:cNvPr id="1042" name="Picture 18" descr="http://sercblog.si.edu/wp-content/uploads/2011/12/green-crab_BrentMWils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0513" y="2300466"/>
            <a:ext cx="3674505" cy="2755879"/>
          </a:xfrm>
          <a:prstGeom prst="rect">
            <a:avLst/>
          </a:prstGeom>
          <a:noFill/>
          <a:ln>
            <a:solidFill>
              <a:schemeClr val="bg1">
                <a:lumMod val="6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77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rotWithShape="1">
          <a:blip r:embed="rId3"/>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178887"/>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64644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Hiroshima / </a:t>
            </a:r>
            <a:r>
              <a:rPr kumimoji="0" lang="en-US" sz="16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Seto</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Inland Sea</a:t>
            </a:r>
          </a:p>
        </p:txBody>
      </p:sp>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colors based on Genetic PC1</a:t>
            </a:r>
          </a:p>
        </p:txBody>
      </p:sp>
      <p:pic>
        <p:nvPicPr>
          <p:cNvPr id="4" name="Picture 3">
            <a:extLst>
              <a:ext uri="{FF2B5EF4-FFF2-40B4-BE49-F238E27FC236}">
                <a16:creationId xmlns:a16="http://schemas.microsoft.com/office/drawing/2014/main" id="{1D33FA22-E661-D25F-D76A-E6A46B50677E}"/>
              </a:ext>
            </a:extLst>
          </p:cNvPr>
          <p:cNvPicPr>
            <a:picLocks noChangeAspect="1"/>
          </p:cNvPicPr>
          <p:nvPr/>
        </p:nvPicPr>
        <p:blipFill rotWithShape="1">
          <a:blip r:embed="rId4">
            <a:extLst>
              <a:ext uri="{28A0092B-C50C-407E-A947-70E740481C1C}">
                <a14:useLocalDpi xmlns:a14="http://schemas.microsoft.com/office/drawing/2010/main" val="0"/>
              </a:ext>
            </a:extLst>
          </a:blip>
          <a:srcRect t="9118"/>
          <a:stretch/>
        </p:blipFill>
        <p:spPr>
          <a:xfrm>
            <a:off x="4511972" y="1180990"/>
            <a:ext cx="4716270" cy="4286250"/>
          </a:xfrm>
          <a:prstGeom prst="rect">
            <a:avLst/>
          </a:prstGeom>
        </p:spPr>
      </p:pic>
      <p:sp>
        <p:nvSpPr>
          <p:cNvPr id="6" name="TextBox 5">
            <a:extLst>
              <a:ext uri="{FF2B5EF4-FFF2-40B4-BE49-F238E27FC236}">
                <a16:creationId xmlns:a16="http://schemas.microsoft.com/office/drawing/2014/main" id="{0C034053-BF20-3FDB-308F-DD6F0A098F24}"/>
              </a:ext>
            </a:extLst>
          </p:cNvPr>
          <p:cNvSpPr txBox="1"/>
          <p:nvPr/>
        </p:nvSpPr>
        <p:spPr>
          <a:xfrm>
            <a:off x="8510493" y="1792710"/>
            <a:ext cx="6335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SST</a:t>
            </a:r>
          </a:p>
        </p:txBody>
      </p:sp>
    </p:spTree>
    <p:extLst>
      <p:ext uri="{BB962C8B-B14F-4D97-AF65-F5344CB8AC3E}">
        <p14:creationId xmlns:p14="http://schemas.microsoft.com/office/powerpoint/2010/main" val="4045279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A1FB-B870-CA2F-D9CA-27693F5D1841}"/>
              </a:ext>
            </a:extLst>
          </p:cNvPr>
          <p:cNvPicPr>
            <a:picLocks noChangeAspect="1"/>
          </p:cNvPicPr>
          <p:nvPr/>
        </p:nvPicPr>
        <p:blipFill rotWithShape="1">
          <a:blip r:embed="rId3"/>
          <a:srcRect l="1698" r="51001"/>
          <a:stretch/>
        </p:blipFill>
        <p:spPr>
          <a:xfrm>
            <a:off x="242964" y="903256"/>
            <a:ext cx="4229884" cy="3968007"/>
          </a:xfrm>
          <a:prstGeom prst="rect">
            <a:avLst/>
          </a:prstGeom>
          <a:ln>
            <a:noFill/>
          </a:ln>
        </p:spPr>
      </p:pic>
      <p:sp>
        <p:nvSpPr>
          <p:cNvPr id="4" name="TextBox 3">
            <a:extLst>
              <a:ext uri="{FF2B5EF4-FFF2-40B4-BE49-F238E27FC236}">
                <a16:creationId xmlns:a16="http://schemas.microsoft.com/office/drawing/2014/main" id="{C379327E-3A8D-14E0-DA66-0F4940F5B7BF}"/>
              </a:ext>
            </a:extLst>
          </p:cNvPr>
          <p:cNvSpPr txBox="1"/>
          <p:nvPr/>
        </p:nvSpPr>
        <p:spPr>
          <a:xfrm>
            <a:off x="738573" y="1165023"/>
            <a:ext cx="3568045" cy="523220"/>
          </a:xfrm>
          <a:prstGeom prst="rect">
            <a:avLst/>
          </a:prstGeom>
          <a:noFill/>
        </p:spPr>
        <p:txBody>
          <a:bodyPr wrap="square" rtlCol="0">
            <a:spAutoFit/>
          </a:bodyPr>
          <a:lstStyle/>
          <a:p>
            <a:pPr algn="r"/>
            <a:r>
              <a:rPr lang="en-US" sz="1400" i="1" dirty="0">
                <a:latin typeface="Arial" panose="020B0604020202020204" pitchFamily="34" charset="0"/>
                <a:cs typeface="Arial" panose="020B0604020202020204" pitchFamily="34" charset="0"/>
              </a:rPr>
              <a:t>Native: r = -0.78; p&lt; 0.001</a:t>
            </a:r>
          </a:p>
          <a:p>
            <a:pPr algn="r"/>
            <a:r>
              <a:rPr lang="en-US" sz="1400" i="1" dirty="0">
                <a:latin typeface="Arial" panose="020B0604020202020204" pitchFamily="34" charset="0"/>
                <a:cs typeface="Arial" panose="020B0604020202020204" pitchFamily="34" charset="0"/>
              </a:rPr>
              <a:t>Introduced: r = -0.74; p &lt; 0.001</a:t>
            </a:r>
          </a:p>
        </p:txBody>
      </p:sp>
      <p:sp>
        <p:nvSpPr>
          <p:cNvPr id="14" name="Title 1">
            <a:extLst>
              <a:ext uri="{FF2B5EF4-FFF2-40B4-BE49-F238E27FC236}">
                <a16:creationId xmlns:a16="http://schemas.microsoft.com/office/drawing/2014/main" id="{FB75ED91-8C95-A6BD-01E8-53E094DC4BF6}"/>
              </a:ext>
            </a:extLst>
          </p:cNvPr>
          <p:cNvSpPr>
            <a:spLocks noGrp="1"/>
          </p:cNvSpPr>
          <p:nvPr>
            <p:ph type="title"/>
          </p:nvPr>
        </p:nvSpPr>
        <p:spPr>
          <a:xfrm>
            <a:off x="149546" y="122003"/>
            <a:ext cx="8921717" cy="584775"/>
          </a:xfrm>
        </p:spPr>
        <p:txBody>
          <a:bodyPr>
            <a:normAutofit fontScale="90000"/>
          </a:bodyPr>
          <a:lstStyle/>
          <a:p>
            <a:r>
              <a:rPr lang="en-US" sz="3600" dirty="0">
                <a:latin typeface="Arial" panose="020B0604020202020204" pitchFamily="34" charset="0"/>
                <a:cs typeface="Arial" panose="020B0604020202020204" pitchFamily="34" charset="0"/>
              </a:rPr>
              <a:t>“Deliberate ecological fitting” of Pacific oysters</a:t>
            </a:r>
          </a:p>
        </p:txBody>
      </p:sp>
      <p:sp>
        <p:nvSpPr>
          <p:cNvPr id="16" name="TextBox 15">
            <a:extLst>
              <a:ext uri="{FF2B5EF4-FFF2-40B4-BE49-F238E27FC236}">
                <a16:creationId xmlns:a16="http://schemas.microsoft.com/office/drawing/2014/main" id="{7E4E5020-5167-952B-C795-8F73929BA4CC}"/>
              </a:ext>
            </a:extLst>
          </p:cNvPr>
          <p:cNvSpPr txBox="1"/>
          <p:nvPr/>
        </p:nvSpPr>
        <p:spPr>
          <a:xfrm>
            <a:off x="5278582" y="1246909"/>
            <a:ext cx="3397827" cy="2677656"/>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Ecological fitting reflects deliberate decisions by smart oyster biologists of appropriate genetic sources</a:t>
            </a:r>
          </a:p>
        </p:txBody>
      </p:sp>
    </p:spTree>
    <p:extLst>
      <p:ext uri="{BB962C8B-B14F-4D97-AF65-F5344CB8AC3E}">
        <p14:creationId xmlns:p14="http://schemas.microsoft.com/office/powerpoint/2010/main" val="326198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Arial" panose="020B0604020202020204" pitchFamily="34"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371192" y="1650435"/>
            <a:ext cx="3629309" cy="2677656"/>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Populations with an aquacultural history (e.g., Northern Europe, Argentina) have lower effective population sizes (Ne)</a:t>
            </a:r>
          </a:p>
        </p:txBody>
      </p:sp>
      <p:pic>
        <p:nvPicPr>
          <p:cNvPr id="2" name="Picture 1" descr="Chart, box and whisker chart&#10;&#10;Description automatically generated">
            <a:extLst>
              <a:ext uri="{FF2B5EF4-FFF2-40B4-BE49-F238E27FC236}">
                <a16:creationId xmlns:a16="http://schemas.microsoft.com/office/drawing/2014/main" id="{0FFC3BD1-8BE7-0E64-FC0C-172666B722DA}"/>
              </a:ext>
            </a:extLst>
          </p:cNvPr>
          <p:cNvPicPr>
            <a:picLocks noChangeAspect="1"/>
          </p:cNvPicPr>
          <p:nvPr/>
        </p:nvPicPr>
        <p:blipFill>
          <a:blip r:embed="rId3"/>
          <a:stretch>
            <a:fillRect/>
          </a:stretch>
        </p:blipFill>
        <p:spPr>
          <a:xfrm>
            <a:off x="4572000" y="624694"/>
            <a:ext cx="4110122" cy="4110122"/>
          </a:xfrm>
          <a:prstGeom prst="rect">
            <a:avLst/>
          </a:prstGeom>
        </p:spPr>
      </p:pic>
      <p:sp>
        <p:nvSpPr>
          <p:cNvPr id="3" name="TextBox 2">
            <a:extLst>
              <a:ext uri="{FF2B5EF4-FFF2-40B4-BE49-F238E27FC236}">
                <a16:creationId xmlns:a16="http://schemas.microsoft.com/office/drawing/2014/main" id="{592F654C-6FE8-4871-B118-DAF68F563414}"/>
              </a:ext>
            </a:extLst>
          </p:cNvPr>
          <p:cNvSpPr txBox="1"/>
          <p:nvPr/>
        </p:nvSpPr>
        <p:spPr>
          <a:xfrm rot="16200000">
            <a:off x="3880472" y="2471503"/>
            <a:ext cx="57900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Ne</a:t>
            </a:r>
          </a:p>
        </p:txBody>
      </p:sp>
      <p:sp>
        <p:nvSpPr>
          <p:cNvPr id="4" name="TextBox 3">
            <a:extLst>
              <a:ext uri="{FF2B5EF4-FFF2-40B4-BE49-F238E27FC236}">
                <a16:creationId xmlns:a16="http://schemas.microsoft.com/office/drawing/2014/main" id="{C00E8ADF-224B-1A85-CDB6-2F5F681A763D}"/>
              </a:ext>
            </a:extLst>
          </p:cNvPr>
          <p:cNvSpPr txBox="1"/>
          <p:nvPr/>
        </p:nvSpPr>
        <p:spPr>
          <a:xfrm>
            <a:off x="4384914" y="3133253"/>
            <a:ext cx="639919"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2000</a:t>
            </a:r>
          </a:p>
        </p:txBody>
      </p:sp>
      <p:sp>
        <p:nvSpPr>
          <p:cNvPr id="7" name="TextBox 6">
            <a:extLst>
              <a:ext uri="{FF2B5EF4-FFF2-40B4-BE49-F238E27FC236}">
                <a16:creationId xmlns:a16="http://schemas.microsoft.com/office/drawing/2014/main" id="{42E30547-2E13-06C6-A79A-D770BDA1FC7C}"/>
              </a:ext>
            </a:extLst>
          </p:cNvPr>
          <p:cNvSpPr txBox="1"/>
          <p:nvPr/>
        </p:nvSpPr>
        <p:spPr>
          <a:xfrm>
            <a:off x="4384914" y="1324833"/>
            <a:ext cx="639919"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6000</a:t>
            </a:r>
          </a:p>
        </p:txBody>
      </p:sp>
      <p:sp>
        <p:nvSpPr>
          <p:cNvPr id="9" name="TextBox 8">
            <a:extLst>
              <a:ext uri="{FF2B5EF4-FFF2-40B4-BE49-F238E27FC236}">
                <a16:creationId xmlns:a16="http://schemas.microsoft.com/office/drawing/2014/main" id="{5E3B0243-B825-7DCB-E0CC-683E3970B6CE}"/>
              </a:ext>
            </a:extLst>
          </p:cNvPr>
          <p:cNvSpPr txBox="1"/>
          <p:nvPr/>
        </p:nvSpPr>
        <p:spPr>
          <a:xfrm>
            <a:off x="149546" y="4731215"/>
            <a:ext cx="294503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Ne estimated from linkage disequilibrium</a:t>
            </a:r>
          </a:p>
        </p:txBody>
      </p:sp>
      <p:sp>
        <p:nvSpPr>
          <p:cNvPr id="12" name="Rectangle 11">
            <a:extLst>
              <a:ext uri="{FF2B5EF4-FFF2-40B4-BE49-F238E27FC236}">
                <a16:creationId xmlns:a16="http://schemas.microsoft.com/office/drawing/2014/main" id="{EA56063F-0245-8014-3A33-C294731D7429}"/>
              </a:ext>
            </a:extLst>
          </p:cNvPr>
          <p:cNvSpPr/>
          <p:nvPr/>
        </p:nvSpPr>
        <p:spPr>
          <a:xfrm>
            <a:off x="4559116" y="2430531"/>
            <a:ext cx="278467" cy="4198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9C20C7-C077-BA1D-70CB-BF2CDFC3D8B9}"/>
              </a:ext>
            </a:extLst>
          </p:cNvPr>
          <p:cNvSpPr txBox="1"/>
          <p:nvPr/>
        </p:nvSpPr>
        <p:spPr>
          <a:xfrm>
            <a:off x="4384914" y="2229043"/>
            <a:ext cx="639919"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4000</a:t>
            </a:r>
          </a:p>
        </p:txBody>
      </p:sp>
      <p:sp>
        <p:nvSpPr>
          <p:cNvPr id="13" name="TextBox 12">
            <a:extLst>
              <a:ext uri="{FF2B5EF4-FFF2-40B4-BE49-F238E27FC236}">
                <a16:creationId xmlns:a16="http://schemas.microsoft.com/office/drawing/2014/main" id="{4EC370E9-1035-57A8-5574-76BAD6BC912F}"/>
              </a:ext>
            </a:extLst>
          </p:cNvPr>
          <p:cNvSpPr txBox="1"/>
          <p:nvPr/>
        </p:nvSpPr>
        <p:spPr>
          <a:xfrm>
            <a:off x="5094385" y="4414227"/>
            <a:ext cx="1306413" cy="677108"/>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Introduced</a:t>
            </a:r>
          </a:p>
          <a:p>
            <a:pPr algn="ctr"/>
            <a:r>
              <a:rPr lang="en-US" sz="1100" dirty="0">
                <a:latin typeface="Arial" panose="020B0604020202020204" pitchFamily="34" charset="0"/>
                <a:cs typeface="Arial" panose="020B0604020202020204" pitchFamily="34" charset="0"/>
              </a:rPr>
              <a:t>(Argentina, Chile, Northern Europe)</a:t>
            </a:r>
          </a:p>
        </p:txBody>
      </p:sp>
      <p:sp>
        <p:nvSpPr>
          <p:cNvPr id="14" name="TextBox 13">
            <a:extLst>
              <a:ext uri="{FF2B5EF4-FFF2-40B4-BE49-F238E27FC236}">
                <a16:creationId xmlns:a16="http://schemas.microsoft.com/office/drawing/2014/main" id="{5B6C71E4-60C7-B49F-BA44-D3B5CD4713AA}"/>
              </a:ext>
            </a:extLst>
          </p:cNvPr>
          <p:cNvSpPr txBox="1"/>
          <p:nvPr/>
        </p:nvSpPr>
        <p:spPr>
          <a:xfrm>
            <a:off x="6319090" y="4414227"/>
            <a:ext cx="1306413" cy="507831"/>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Introduced</a:t>
            </a:r>
          </a:p>
          <a:p>
            <a:pPr algn="ctr"/>
            <a:r>
              <a:rPr lang="en-US" sz="1100" dirty="0">
                <a:latin typeface="Arial" panose="020B0604020202020204" pitchFamily="34" charset="0"/>
                <a:cs typeface="Arial" panose="020B0604020202020204" pitchFamily="34" charset="0"/>
              </a:rPr>
              <a:t>(other)</a:t>
            </a:r>
          </a:p>
        </p:txBody>
      </p:sp>
      <p:sp>
        <p:nvSpPr>
          <p:cNvPr id="15" name="TextBox 14">
            <a:extLst>
              <a:ext uri="{FF2B5EF4-FFF2-40B4-BE49-F238E27FC236}">
                <a16:creationId xmlns:a16="http://schemas.microsoft.com/office/drawing/2014/main" id="{23D9B70C-43BA-9358-7C20-8DEC24470255}"/>
              </a:ext>
            </a:extLst>
          </p:cNvPr>
          <p:cNvSpPr txBox="1"/>
          <p:nvPr/>
        </p:nvSpPr>
        <p:spPr>
          <a:xfrm>
            <a:off x="7575714" y="4414227"/>
            <a:ext cx="789496"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Native</a:t>
            </a:r>
            <a:endParaRPr lang="en-US" sz="11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E8986DA-EC27-D6BC-2139-3B78522871E8}"/>
              </a:ext>
            </a:extLst>
          </p:cNvPr>
          <p:cNvSpPr txBox="1"/>
          <p:nvPr/>
        </p:nvSpPr>
        <p:spPr>
          <a:xfrm>
            <a:off x="4726353" y="4030606"/>
            <a:ext cx="298480" cy="338554"/>
          </a:xfrm>
          <a:prstGeom prst="rect">
            <a:avLst/>
          </a:prstGeom>
          <a:solidFill>
            <a:schemeClr val="bg1"/>
          </a:solidFill>
        </p:spPr>
        <p:txBody>
          <a:bodyPr wrap="none" rtlCol="0">
            <a:spAutoFit/>
          </a:bodyPr>
          <a:lstStyle/>
          <a:p>
            <a:r>
              <a:rPr lang="en-US" sz="1600" dirty="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379068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fontScale="90000"/>
          </a:bodyPr>
          <a:lstStyle/>
          <a:p>
            <a:pPr>
              <a:lnSpc>
                <a:spcPct val="90000"/>
              </a:lnSpc>
            </a:pPr>
            <a:r>
              <a:rPr lang="en-US" sz="3000"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Arial" panose="020B0604020202020204" pitchFamily="34" charset="0"/>
                <a:cs typeface="Arial" panose="020B0604020202020204" pitchFamily="34" charset="0"/>
              </a:rPr>
              <a:t>P</a:t>
            </a:r>
            <a:r>
              <a:rPr lang="en-US" sz="2000" dirty="0">
                <a:solidFill>
                  <a:schemeClr val="bg1">
                    <a:lumMod val="85000"/>
                  </a:schemeClr>
                </a:solidFill>
                <a:latin typeface="Arial" panose="020B0604020202020204" pitchFamily="34"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Arial" panose="020B0604020202020204" pitchFamily="34" charset="0"/>
                <a:cs typeface="Arial" panose="020B0604020202020204" pitchFamily="34" charset="0"/>
              </a:rPr>
              <a:t>The invasion history of </a:t>
            </a:r>
            <a:r>
              <a:rPr lang="en-US" sz="2000" dirty="0">
                <a:solidFill>
                  <a:schemeClr val="bg1">
                    <a:lumMod val="85000"/>
                  </a:schemeClr>
                </a:solidFill>
                <a:latin typeface="Arial" panose="020B0604020202020204" pitchFamily="34" charset="0"/>
                <a:cs typeface="Arial" panose="020B0604020202020204" pitchFamily="34" charset="0"/>
              </a:rPr>
              <a:t>non-native populations</a:t>
            </a:r>
            <a:endParaRPr lang="en-US" sz="2000" b="0" i="0" u="none" strike="noStrike" dirty="0">
              <a:solidFill>
                <a:schemeClr val="bg1">
                  <a:lumMod val="85000"/>
                </a:schemeClr>
              </a:solidFill>
              <a:effectLst/>
              <a:latin typeface="Arial" panose="020B0604020202020204" pitchFamily="34" charset="0"/>
              <a:cs typeface="Arial" panose="020B0604020202020204" pitchFamily="34" charset="0"/>
            </a:endParaRPr>
          </a:p>
          <a:p>
            <a:pPr marL="385763" indent="-385763">
              <a:buFont typeface="+mj-lt"/>
              <a:buAutoNum type="arabicPeriod"/>
            </a:pPr>
            <a:r>
              <a:rPr lang="en-US" sz="2000" dirty="0">
                <a:latin typeface="Arial" panose="020B0604020202020204" pitchFamily="34" charset="0"/>
                <a:cs typeface="Arial" panose="020B0604020202020204" pitchFamily="34" charset="0"/>
              </a:rPr>
              <a:t>Role of oyster invasions on species introductions</a:t>
            </a:r>
            <a:endParaRPr lang="en-US" sz="20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06673"/>
                </a:solidFill>
                <a:effectLst/>
                <a:uLnTx/>
                <a:uFillTx/>
                <a:latin typeface="Arial" panose="020B0604020202020204" pitchFamily="34" charset="0"/>
                <a:ea typeface="+mn-ea"/>
                <a:cs typeface="Arial" panose="020B0604020202020204" pitchFamily="34" charset="0"/>
              </a:rPr>
              <a:t>Bruce Miller, CSIRO</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29949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Arial" panose="020B0604020202020204" pitchFamily="34" charset="0"/>
                <a:cs typeface="Arial" panose="020B0604020202020204" pitchFamily="34" charset="0"/>
              </a:rPr>
              <a:t>The greatest agency of all that spreads marine animals to new quarters of the world must be the business of oyster culture, a very ancient and world-wide craft. </a:t>
            </a:r>
            <a:br>
              <a:rPr lang="en-US" sz="2800" i="1" dirty="0">
                <a:solidFill>
                  <a:srgbClr val="FFFFFF"/>
                </a:solidFill>
                <a:latin typeface="Arial" panose="020B0604020202020204" pitchFamily="34" charset="0"/>
                <a:cs typeface="Arial" panose="020B0604020202020204" pitchFamily="34" charset="0"/>
              </a:rPr>
            </a:br>
            <a:r>
              <a:rPr lang="en-US" sz="2800" dirty="0">
                <a:solidFill>
                  <a:srgbClr val="FFFFFF"/>
                </a:solidFill>
                <a:latin typeface="Arial" panose="020B0604020202020204" pitchFamily="34" charset="0"/>
                <a:cs typeface="Arial" panose="020B0604020202020204" pitchFamily="34" charset="0"/>
              </a:rPr>
              <a:t>– Charles Elton (1958)</a:t>
            </a:r>
          </a:p>
        </p:txBody>
      </p:sp>
      <p:sp>
        <p:nvSpPr>
          <p:cNvPr id="3" name="Title 1">
            <a:extLst>
              <a:ext uri="{FF2B5EF4-FFF2-40B4-BE49-F238E27FC236}">
                <a16:creationId xmlns:a16="http://schemas.microsoft.com/office/drawing/2014/main" id="{9644F7A2-08E8-9737-981D-57B0F14E5281}"/>
              </a:ext>
            </a:extLst>
          </p:cNvPr>
          <p:cNvSpPr txBox="1">
            <a:spLocks/>
          </p:cNvSpPr>
          <p:nvPr/>
        </p:nvSpPr>
        <p:spPr>
          <a:xfrm>
            <a:off x="961220" y="3651704"/>
            <a:ext cx="6495494" cy="857250"/>
          </a:xfrm>
          <a:prstGeom prst="rect">
            <a:avLst/>
          </a:prstGeom>
        </p:spPr>
        <p:txBody>
          <a:bodyPr vert="horz" lIns="91440" tIns="45720" rIns="91440" bIns="45720" rtlCol="0" anchor="b">
            <a:normAutofit fontScale="45000" lnSpcReduction="20000"/>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But….we have not tested alternative hypotheses</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07195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linedrawing&#10;&#10;Description automatically generated">
            <a:extLst>
              <a:ext uri="{FF2B5EF4-FFF2-40B4-BE49-F238E27FC236}">
                <a16:creationId xmlns:a16="http://schemas.microsoft.com/office/drawing/2014/main" id="{F2056394-7005-F02D-0272-39E5D0DBF971}"/>
              </a:ext>
            </a:extLst>
          </p:cNvPr>
          <p:cNvPicPr>
            <a:picLocks noChangeAspect="1"/>
          </p:cNvPicPr>
          <p:nvPr/>
        </p:nvPicPr>
        <p:blipFill rotWithShape="1">
          <a:blip r:embed="rId3"/>
          <a:srcRect t="11244" b="11383"/>
          <a:stretch/>
        </p:blipFill>
        <p:spPr>
          <a:xfrm>
            <a:off x="706170" y="1267485"/>
            <a:ext cx="7722606" cy="2987644"/>
          </a:xfrm>
          <a:prstGeom prst="rect">
            <a:avLst/>
          </a:prstGeom>
          <a:ln>
            <a:solidFill>
              <a:schemeClr val="tx1"/>
            </a:solidFill>
          </a:ln>
        </p:spPr>
      </p:pic>
      <p:sp>
        <p:nvSpPr>
          <p:cNvPr id="2" name="Title 1">
            <a:extLst>
              <a:ext uri="{FF2B5EF4-FFF2-40B4-BE49-F238E27FC236}">
                <a16:creationId xmlns:a16="http://schemas.microsoft.com/office/drawing/2014/main" id="{CC9844F8-FADC-03DD-D2A8-9C1DA5BD98CF}"/>
              </a:ext>
            </a:extLst>
          </p:cNvPr>
          <p:cNvSpPr>
            <a:spLocks noGrp="1"/>
          </p:cNvSpPr>
          <p:nvPr>
            <p:ph type="title"/>
          </p:nvPr>
        </p:nvSpPr>
        <p:spPr>
          <a:xfrm>
            <a:off x="633743" y="144572"/>
            <a:ext cx="7370603" cy="857250"/>
          </a:xfrm>
        </p:spPr>
        <p:txBody>
          <a:bodyPr>
            <a:normAutofit fontScale="90000"/>
          </a:bodyPr>
          <a:lstStyle/>
          <a:p>
            <a:r>
              <a:rPr lang="en-US" dirty="0">
                <a:latin typeface="Arial" panose="020B0604020202020204" pitchFamily="34" charset="0"/>
                <a:cs typeface="Arial" panose="020B0604020202020204" pitchFamily="34" charset="0"/>
              </a:rPr>
              <a:t>One alternative hypothesis =  shipping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(via fouling or ballast water)</a:t>
            </a:r>
          </a:p>
        </p:txBody>
      </p:sp>
      <p:sp>
        <p:nvSpPr>
          <p:cNvPr id="4" name="Title 1">
            <a:extLst>
              <a:ext uri="{FF2B5EF4-FFF2-40B4-BE49-F238E27FC236}">
                <a16:creationId xmlns:a16="http://schemas.microsoft.com/office/drawing/2014/main" id="{6EE95637-3589-8AB6-F3BD-D41C65EC63FD}"/>
              </a:ext>
            </a:extLst>
          </p:cNvPr>
          <p:cNvSpPr txBox="1">
            <a:spLocks/>
          </p:cNvSpPr>
          <p:nvPr/>
        </p:nvSpPr>
        <p:spPr>
          <a:xfrm>
            <a:off x="824948" y="4390354"/>
            <a:ext cx="8229600" cy="857250"/>
          </a:xfrm>
          <a:prstGeom prst="rect">
            <a:avLst/>
          </a:prstGeom>
        </p:spPr>
        <p:txBody>
          <a:bodyPr vert="horz" lIns="91440" tIns="45720" rIns="91440" bIns="45720" rtlCol="0" anchor="ctr">
            <a:normAutofit fontScale="97500"/>
          </a:bodyPr>
          <a:lstStyle>
            <a:lvl1pPr algn="ctr" defTabSz="342892" rtl="0" eaLnBrk="1" latinLnBrk="0" hangingPunct="1">
              <a:spcBef>
                <a:spcPct val="0"/>
              </a:spcBef>
              <a:buNone/>
              <a:defRPr sz="3300" kern="1200">
                <a:solidFill>
                  <a:schemeClr val="tx1"/>
                </a:solidFill>
                <a:latin typeface="+mj-lt"/>
                <a:ea typeface="+mj-ea"/>
                <a:cs typeface="+mj-cs"/>
              </a:defRPr>
            </a:lvl1pPr>
          </a:lstStyle>
          <a:p>
            <a:pPr algn="r"/>
            <a:r>
              <a:rPr lang="en-US" sz="2000" dirty="0">
                <a:latin typeface="Arial" panose="020B0604020202020204" pitchFamily="34" charset="0"/>
                <a:cs typeface="Arial" panose="020B0604020202020204" pitchFamily="34" charset="0"/>
              </a:rPr>
              <a:t>ICOADS ship log data - </a:t>
            </a:r>
            <a:r>
              <a:rPr lang="en-US" sz="2000" dirty="0">
                <a:latin typeface="Arial" panose="020B0604020202020204" pitchFamily="34" charset="0"/>
                <a:cs typeface="Arial" panose="020B0604020202020204" pitchFamily="34" charset="0"/>
                <a:hlinkClick r:id="rId4"/>
              </a:rPr>
              <a:t>https://icoads.noaa.gov</a:t>
            </a:r>
            <a:endParaRPr lang="en-US" sz="2000" dirty="0">
              <a:latin typeface="Arial" panose="020B0604020202020204" pitchFamily="34" charset="0"/>
              <a:cs typeface="Arial" panose="020B0604020202020204" pitchFamily="34" charset="0"/>
            </a:endParaRPr>
          </a:p>
          <a:p>
            <a:pPr algn="r"/>
            <a:r>
              <a:rPr lang="en-US" sz="2000" dirty="0">
                <a:latin typeface="Arial" panose="020B0604020202020204" pitchFamily="34" charset="0"/>
                <a:cs typeface="Arial" panose="020B0604020202020204" pitchFamily="34" charset="0"/>
              </a:rPr>
              <a:t>1950-2010</a:t>
            </a:r>
          </a:p>
        </p:txBody>
      </p:sp>
    </p:spTree>
    <p:extLst>
      <p:ext uri="{BB962C8B-B14F-4D97-AF65-F5344CB8AC3E}">
        <p14:creationId xmlns:p14="http://schemas.microsoft.com/office/powerpoint/2010/main" val="165987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719164" y="1576061"/>
            <a:ext cx="2959244" cy="2988469"/>
          </a:xfrm>
          <a:prstGeom prst="ellipse">
            <a:avLst/>
          </a:prstGeom>
        </p:spPr>
      </p:pic>
      <p:sp>
        <p:nvSpPr>
          <p:cNvPr id="10" name="TextBox 9">
            <a:extLst>
              <a:ext uri="{FF2B5EF4-FFF2-40B4-BE49-F238E27FC236}">
                <a16:creationId xmlns:a16="http://schemas.microsoft.com/office/drawing/2014/main" id="{45122BE3-8A7F-8DFF-BC57-1D5820815969}"/>
              </a:ext>
            </a:extLst>
          </p:cNvPr>
          <p:cNvSpPr txBox="1"/>
          <p:nvPr/>
        </p:nvSpPr>
        <p:spPr>
          <a:xfrm rot="3630725">
            <a:off x="3272355" y="2223759"/>
            <a:ext cx="9319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19885" y="4281986"/>
            <a:ext cx="1552028" cy="707886"/>
          </a:xfrm>
          <a:prstGeom prst="rect">
            <a:avLst/>
          </a:prstGeom>
          <a:noFill/>
        </p:spPr>
        <p:txBody>
          <a:bodyPr wrap="none" rtlCol="0">
            <a:spAutoFit/>
          </a:bodyPr>
          <a:lstStyle/>
          <a:p>
            <a:pPr algn="ctr"/>
            <a:r>
              <a:rPr lang="en-US" sz="2000" dirty="0" err="1">
                <a:latin typeface="Arial" panose="020B0604020202020204" pitchFamily="34" charset="0"/>
                <a:cs typeface="Arial" panose="020B0604020202020204" pitchFamily="34" charset="0"/>
              </a:rPr>
              <a:t>Seto</a:t>
            </a:r>
            <a:r>
              <a:rPr lang="en-US" sz="2000" dirty="0">
                <a:latin typeface="Arial" panose="020B0604020202020204" pitchFamily="34" charset="0"/>
                <a:cs typeface="Arial" panose="020B0604020202020204" pitchFamily="34" charset="0"/>
              </a:rPr>
              <a:t> Inland </a:t>
            </a:r>
          </a:p>
          <a:p>
            <a:pPr algn="ctr"/>
            <a:r>
              <a:rPr lang="en-US" sz="2000" dirty="0">
                <a:latin typeface="Arial" panose="020B0604020202020204" pitchFamily="34" charset="0"/>
                <a:cs typeface="Arial" panose="020B0604020202020204" pitchFamily="34"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210392" y="3794524"/>
            <a:ext cx="12650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25260" y="1350721"/>
            <a:ext cx="1653017" cy="707886"/>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Canada and </a:t>
            </a:r>
          </a:p>
          <a:p>
            <a:pPr algn="ctr"/>
            <a:r>
              <a:rPr lang="en-US" sz="2000" dirty="0">
                <a:latin typeface="Arial" panose="020B0604020202020204" pitchFamily="34" charset="0"/>
                <a:cs typeface="Arial" panose="020B0604020202020204" pitchFamily="34" charset="0"/>
              </a:rPr>
              <a:t>WA state</a:t>
            </a:r>
          </a:p>
        </p:txBody>
      </p:sp>
      <p:sp>
        <p:nvSpPr>
          <p:cNvPr id="21" name="TextBox 20">
            <a:extLst>
              <a:ext uri="{FF2B5EF4-FFF2-40B4-BE49-F238E27FC236}">
                <a16:creationId xmlns:a16="http://schemas.microsoft.com/office/drawing/2014/main" id="{A7A9DF12-5FE7-DF21-5895-D40756E8C7F6}"/>
              </a:ext>
            </a:extLst>
          </p:cNvPr>
          <p:cNvSpPr txBox="1"/>
          <p:nvPr/>
        </p:nvSpPr>
        <p:spPr>
          <a:xfrm>
            <a:off x="674522" y="3883"/>
            <a:ext cx="3226974"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Vector = Oysters</a:t>
            </a:r>
          </a:p>
        </p:txBody>
      </p:sp>
      <p:pic>
        <p:nvPicPr>
          <p:cNvPr id="3" name="Picture 2">
            <a:extLst>
              <a:ext uri="{FF2B5EF4-FFF2-40B4-BE49-F238E27FC236}">
                <a16:creationId xmlns:a16="http://schemas.microsoft.com/office/drawing/2014/main" id="{ACD166B8-7FF6-FD0B-0E9C-158B0A6B06B1}"/>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2038908" y="603492"/>
            <a:ext cx="1462870" cy="1016440"/>
          </a:xfrm>
          <a:prstGeom prst="rect">
            <a:avLst/>
          </a:prstGeom>
          <a:ln>
            <a:noFill/>
          </a:ln>
        </p:spPr>
      </p:pic>
    </p:spTree>
    <p:extLst>
      <p:ext uri="{BB962C8B-B14F-4D97-AF65-F5344CB8AC3E}">
        <p14:creationId xmlns:p14="http://schemas.microsoft.com/office/powerpoint/2010/main" val="1386182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719164" y="1576061"/>
            <a:ext cx="2959244" cy="2988469"/>
          </a:xfrm>
          <a:prstGeom prst="ellipse">
            <a:avLst/>
          </a:prstGeom>
        </p:spPr>
      </p:pic>
      <p:sp>
        <p:nvSpPr>
          <p:cNvPr id="10" name="TextBox 9">
            <a:extLst>
              <a:ext uri="{FF2B5EF4-FFF2-40B4-BE49-F238E27FC236}">
                <a16:creationId xmlns:a16="http://schemas.microsoft.com/office/drawing/2014/main" id="{45122BE3-8A7F-8DFF-BC57-1D5820815969}"/>
              </a:ext>
            </a:extLst>
          </p:cNvPr>
          <p:cNvSpPr txBox="1"/>
          <p:nvPr/>
        </p:nvSpPr>
        <p:spPr>
          <a:xfrm rot="3630725">
            <a:off x="3272355" y="2223759"/>
            <a:ext cx="93192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19885" y="4281986"/>
            <a:ext cx="1552028" cy="707886"/>
          </a:xfrm>
          <a:prstGeom prst="rect">
            <a:avLst/>
          </a:prstGeom>
          <a:noFill/>
        </p:spPr>
        <p:txBody>
          <a:bodyPr wrap="none" rtlCol="0">
            <a:spAutoFit/>
          </a:bodyPr>
          <a:lstStyle/>
          <a:p>
            <a:pPr algn="ctr"/>
            <a:r>
              <a:rPr lang="en-US" sz="2000" dirty="0" err="1">
                <a:latin typeface="Arial" panose="020B0604020202020204" pitchFamily="34" charset="0"/>
                <a:cs typeface="Arial" panose="020B0604020202020204" pitchFamily="34" charset="0"/>
              </a:rPr>
              <a:t>Seto</a:t>
            </a:r>
            <a:r>
              <a:rPr lang="en-US" sz="2000" dirty="0">
                <a:latin typeface="Arial" panose="020B0604020202020204" pitchFamily="34" charset="0"/>
                <a:cs typeface="Arial" panose="020B0604020202020204" pitchFamily="34" charset="0"/>
              </a:rPr>
              <a:t> Inland </a:t>
            </a:r>
          </a:p>
          <a:p>
            <a:pPr algn="ctr"/>
            <a:r>
              <a:rPr lang="en-US" sz="2000" dirty="0">
                <a:latin typeface="Arial" panose="020B0604020202020204" pitchFamily="34" charset="0"/>
                <a:cs typeface="Arial" panose="020B0604020202020204" pitchFamily="34"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210392" y="3794524"/>
            <a:ext cx="12650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25260" y="1350721"/>
            <a:ext cx="1653017" cy="707886"/>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Canada and </a:t>
            </a:r>
          </a:p>
          <a:p>
            <a:pPr algn="ctr"/>
            <a:r>
              <a:rPr lang="en-US" sz="2000" dirty="0">
                <a:latin typeface="Arial" panose="020B0604020202020204" pitchFamily="34" charset="0"/>
                <a:cs typeface="Arial" panose="020B0604020202020204" pitchFamily="34" charset="0"/>
              </a:rPr>
              <a:t>WA state</a:t>
            </a:r>
          </a:p>
        </p:txBody>
      </p:sp>
      <p:sp>
        <p:nvSpPr>
          <p:cNvPr id="21" name="TextBox 20">
            <a:extLst>
              <a:ext uri="{FF2B5EF4-FFF2-40B4-BE49-F238E27FC236}">
                <a16:creationId xmlns:a16="http://schemas.microsoft.com/office/drawing/2014/main" id="{A7A9DF12-5FE7-DF21-5895-D40756E8C7F6}"/>
              </a:ext>
            </a:extLst>
          </p:cNvPr>
          <p:cNvSpPr txBox="1"/>
          <p:nvPr/>
        </p:nvSpPr>
        <p:spPr>
          <a:xfrm>
            <a:off x="674522" y="3883"/>
            <a:ext cx="3226974"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Vector = Oysters</a:t>
            </a:r>
          </a:p>
        </p:txBody>
      </p:sp>
      <p:pic>
        <p:nvPicPr>
          <p:cNvPr id="2" name="Picture 1">
            <a:extLst>
              <a:ext uri="{FF2B5EF4-FFF2-40B4-BE49-F238E27FC236}">
                <a16:creationId xmlns:a16="http://schemas.microsoft.com/office/drawing/2014/main" id="{033D7EE5-08AB-FDB1-C623-27E8C6B4F70C}"/>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2038908" y="603492"/>
            <a:ext cx="1462870" cy="1016440"/>
          </a:xfrm>
          <a:prstGeom prst="rect">
            <a:avLst/>
          </a:prstGeom>
          <a:ln>
            <a:noFill/>
          </a:ln>
        </p:spPr>
      </p:pic>
      <p:sp>
        <p:nvSpPr>
          <p:cNvPr id="3" name="TextBox 2">
            <a:extLst>
              <a:ext uri="{FF2B5EF4-FFF2-40B4-BE49-F238E27FC236}">
                <a16:creationId xmlns:a16="http://schemas.microsoft.com/office/drawing/2014/main" id="{1648E9AD-BA09-2C8E-DA71-FB744B542AFF}"/>
              </a:ext>
            </a:extLst>
          </p:cNvPr>
          <p:cNvSpPr txBox="1"/>
          <p:nvPr/>
        </p:nvSpPr>
        <p:spPr>
          <a:xfrm rot="17949190">
            <a:off x="4342961" y="1822122"/>
            <a:ext cx="1653017" cy="707886"/>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Canada and </a:t>
            </a:r>
          </a:p>
          <a:p>
            <a:pPr algn="ctr"/>
            <a:r>
              <a:rPr lang="en-US" sz="2000" dirty="0">
                <a:latin typeface="Arial" panose="020B0604020202020204" pitchFamily="34" charset="0"/>
                <a:cs typeface="Arial" panose="020B0604020202020204" pitchFamily="34" charset="0"/>
              </a:rPr>
              <a:t>WA state</a:t>
            </a:r>
          </a:p>
        </p:txBody>
      </p:sp>
      <p:pic>
        <p:nvPicPr>
          <p:cNvPr id="4" name="Picture 3">
            <a:extLst>
              <a:ext uri="{FF2B5EF4-FFF2-40B4-BE49-F238E27FC236}">
                <a16:creationId xmlns:a16="http://schemas.microsoft.com/office/drawing/2014/main" id="{C8F40252-3A44-8F4D-8B81-1A11E4DED807}"/>
              </a:ext>
            </a:extLst>
          </p:cNvPr>
          <p:cNvPicPr>
            <a:picLocks noChangeAspect="1"/>
          </p:cNvPicPr>
          <p:nvPr/>
        </p:nvPicPr>
        <p:blipFill rotWithShape="1">
          <a:blip r:embed="rId6"/>
          <a:srcRect l="4798" t="4223" r="6162" b="5638"/>
          <a:stretch/>
        </p:blipFill>
        <p:spPr>
          <a:xfrm>
            <a:off x="5193646" y="1576061"/>
            <a:ext cx="3060815" cy="2988469"/>
          </a:xfrm>
          <a:prstGeom prst="ellipse">
            <a:avLst/>
          </a:prstGeom>
        </p:spPr>
      </p:pic>
      <p:sp>
        <p:nvSpPr>
          <p:cNvPr id="5" name="TextBox 4">
            <a:extLst>
              <a:ext uri="{FF2B5EF4-FFF2-40B4-BE49-F238E27FC236}">
                <a16:creationId xmlns:a16="http://schemas.microsoft.com/office/drawing/2014/main" id="{322236F1-7538-B98C-6406-877BB570BCE6}"/>
              </a:ext>
            </a:extLst>
          </p:cNvPr>
          <p:cNvSpPr txBox="1"/>
          <p:nvPr/>
        </p:nvSpPr>
        <p:spPr>
          <a:xfrm rot="18899392">
            <a:off x="7663937" y="3975242"/>
            <a:ext cx="902811" cy="430887"/>
          </a:xfrm>
          <a:prstGeom prst="rect">
            <a:avLst/>
          </a:prstGeom>
          <a:noFill/>
        </p:spPr>
        <p:txBody>
          <a:bodyPr wrap="none" rtlCol="0">
            <a:spAutoFit/>
          </a:bodyPr>
          <a:lstStyle/>
          <a:p>
            <a:pPr algn="ctr"/>
            <a:r>
              <a:rPr lang="en-US" sz="1050" dirty="0" err="1">
                <a:latin typeface="Arial" panose="020B0604020202020204" pitchFamily="34" charset="0"/>
                <a:cs typeface="Arial" panose="020B0604020202020204" pitchFamily="34" charset="0"/>
              </a:rPr>
              <a:t>Seto</a:t>
            </a:r>
            <a:r>
              <a:rPr lang="en-US" sz="1050" dirty="0">
                <a:latin typeface="Arial" panose="020B0604020202020204" pitchFamily="34" charset="0"/>
                <a:cs typeface="Arial" panose="020B0604020202020204" pitchFamily="34" charset="0"/>
              </a:rPr>
              <a:t> Inland </a:t>
            </a:r>
          </a:p>
          <a:p>
            <a:pPr algn="ctr"/>
            <a:r>
              <a:rPr lang="en-US" sz="1050" dirty="0">
                <a:latin typeface="Arial" panose="020B0604020202020204" pitchFamily="34" charset="0"/>
                <a:cs typeface="Arial" panose="020B0604020202020204" pitchFamily="34" charset="0"/>
              </a:rPr>
              <a:t>Sea</a:t>
            </a:r>
          </a:p>
        </p:txBody>
      </p:sp>
      <p:sp>
        <p:nvSpPr>
          <p:cNvPr id="6" name="TextBox 5">
            <a:extLst>
              <a:ext uri="{FF2B5EF4-FFF2-40B4-BE49-F238E27FC236}">
                <a16:creationId xmlns:a16="http://schemas.microsoft.com/office/drawing/2014/main" id="{C3E2E1CC-AD08-D198-C9FC-3CE668F102BE}"/>
              </a:ext>
            </a:extLst>
          </p:cNvPr>
          <p:cNvSpPr txBox="1"/>
          <p:nvPr/>
        </p:nvSpPr>
        <p:spPr>
          <a:xfrm rot="3981191">
            <a:off x="7871706" y="2414158"/>
            <a:ext cx="85517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Tokyo</a:t>
            </a:r>
          </a:p>
        </p:txBody>
      </p:sp>
      <p:sp>
        <p:nvSpPr>
          <p:cNvPr id="7" name="TextBox 6">
            <a:extLst>
              <a:ext uri="{FF2B5EF4-FFF2-40B4-BE49-F238E27FC236}">
                <a16:creationId xmlns:a16="http://schemas.microsoft.com/office/drawing/2014/main" id="{5421845B-9EC5-9BB8-B5D4-A7CE131BD0C4}"/>
              </a:ext>
            </a:extLst>
          </p:cNvPr>
          <p:cNvSpPr txBox="1"/>
          <p:nvPr/>
        </p:nvSpPr>
        <p:spPr>
          <a:xfrm rot="20441758">
            <a:off x="6565857" y="4477583"/>
            <a:ext cx="1338828"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Kagoshima</a:t>
            </a:r>
          </a:p>
        </p:txBody>
      </p:sp>
      <p:sp>
        <p:nvSpPr>
          <p:cNvPr id="9" name="TextBox 8">
            <a:extLst>
              <a:ext uri="{FF2B5EF4-FFF2-40B4-BE49-F238E27FC236}">
                <a16:creationId xmlns:a16="http://schemas.microsoft.com/office/drawing/2014/main" id="{40A5DD6F-77A5-DBE9-1C7C-00FDB59EFE1D}"/>
              </a:ext>
            </a:extLst>
          </p:cNvPr>
          <p:cNvSpPr txBox="1"/>
          <p:nvPr/>
        </p:nvSpPr>
        <p:spPr>
          <a:xfrm rot="2115056">
            <a:off x="5148292" y="4272960"/>
            <a:ext cx="12650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California</a:t>
            </a:r>
          </a:p>
        </p:txBody>
      </p:sp>
      <p:sp>
        <p:nvSpPr>
          <p:cNvPr id="13" name="TextBox 12">
            <a:extLst>
              <a:ext uri="{FF2B5EF4-FFF2-40B4-BE49-F238E27FC236}">
                <a16:creationId xmlns:a16="http://schemas.microsoft.com/office/drawing/2014/main" id="{60957B0A-7526-0F9E-6CE5-2F4C73265534}"/>
              </a:ext>
            </a:extLst>
          </p:cNvPr>
          <p:cNvSpPr txBox="1"/>
          <p:nvPr/>
        </p:nvSpPr>
        <p:spPr>
          <a:xfrm rot="18899392">
            <a:off x="6944967" y="1279824"/>
            <a:ext cx="580608" cy="253916"/>
          </a:xfrm>
          <a:prstGeom prst="rect">
            <a:avLst/>
          </a:prstGeom>
          <a:noFill/>
        </p:spPr>
        <p:txBody>
          <a:bodyPr wrap="none" rtlCol="0">
            <a:spAutoFit/>
          </a:bodyPr>
          <a:lstStyle/>
          <a:p>
            <a:pPr algn="ctr"/>
            <a:r>
              <a:rPr lang="en-US" sz="1050" dirty="0">
                <a:latin typeface="Arial" panose="020B0604020202020204" pitchFamily="34" charset="0"/>
                <a:cs typeface="Arial" panose="020B0604020202020204" pitchFamily="34" charset="0"/>
              </a:rPr>
              <a:t>Miyagi</a:t>
            </a:r>
          </a:p>
        </p:txBody>
      </p:sp>
      <p:sp>
        <p:nvSpPr>
          <p:cNvPr id="14" name="TextBox 13">
            <a:extLst>
              <a:ext uri="{FF2B5EF4-FFF2-40B4-BE49-F238E27FC236}">
                <a16:creationId xmlns:a16="http://schemas.microsoft.com/office/drawing/2014/main" id="{74903C86-F231-EF1E-B75D-A30C9B63D8E9}"/>
              </a:ext>
            </a:extLst>
          </p:cNvPr>
          <p:cNvSpPr txBox="1"/>
          <p:nvPr/>
        </p:nvSpPr>
        <p:spPr>
          <a:xfrm rot="18899392">
            <a:off x="6583635" y="1143335"/>
            <a:ext cx="833883"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Hokkaido</a:t>
            </a:r>
          </a:p>
        </p:txBody>
      </p:sp>
      <p:sp>
        <p:nvSpPr>
          <p:cNvPr id="15" name="TextBox 14">
            <a:extLst>
              <a:ext uri="{FF2B5EF4-FFF2-40B4-BE49-F238E27FC236}">
                <a16:creationId xmlns:a16="http://schemas.microsoft.com/office/drawing/2014/main" id="{E427465D-E2BB-20CD-4966-993F3FAB81C4}"/>
              </a:ext>
            </a:extLst>
          </p:cNvPr>
          <p:cNvSpPr txBox="1"/>
          <p:nvPr/>
        </p:nvSpPr>
        <p:spPr>
          <a:xfrm>
            <a:off x="5200176" y="0"/>
            <a:ext cx="34097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Vector = Shipping</a:t>
            </a:r>
          </a:p>
        </p:txBody>
      </p:sp>
      <p:pic>
        <p:nvPicPr>
          <p:cNvPr id="16" name="Picture 15" descr="A picture containing text&#10;&#10;Description automatically generated">
            <a:extLst>
              <a:ext uri="{FF2B5EF4-FFF2-40B4-BE49-F238E27FC236}">
                <a16:creationId xmlns:a16="http://schemas.microsoft.com/office/drawing/2014/main" id="{6D2B7BF3-43DA-EA26-A7F6-B44CD9C95A30}"/>
              </a:ext>
            </a:extLst>
          </p:cNvPr>
          <p:cNvPicPr>
            <a:picLocks noChangeAspect="1"/>
          </p:cNvPicPr>
          <p:nvPr/>
        </p:nvPicPr>
        <p:blipFill>
          <a:blip r:embed="rId7"/>
          <a:stretch>
            <a:fillRect/>
          </a:stretch>
        </p:blipFill>
        <p:spPr>
          <a:xfrm flipH="1">
            <a:off x="7319757" y="85671"/>
            <a:ext cx="1824242" cy="1824242"/>
          </a:xfrm>
          <a:prstGeom prst="rect">
            <a:avLst/>
          </a:prstGeom>
        </p:spPr>
      </p:pic>
    </p:spTree>
    <p:extLst>
      <p:ext uri="{BB962C8B-B14F-4D97-AF65-F5344CB8AC3E}">
        <p14:creationId xmlns:p14="http://schemas.microsoft.com/office/powerpoint/2010/main" val="1449784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B837F40-E346-3976-400C-A3CF390C0F37}"/>
              </a:ext>
            </a:extLst>
          </p:cNvPr>
          <p:cNvSpPr txBox="1"/>
          <p:nvPr/>
        </p:nvSpPr>
        <p:spPr>
          <a:xfrm>
            <a:off x="174171" y="1492170"/>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15F6048-5F1C-0D25-061E-F994D2B56A60}"/>
              </a:ext>
            </a:extLst>
          </p:cNvPr>
          <p:cNvSpPr txBox="1"/>
          <p:nvPr/>
        </p:nvSpPr>
        <p:spPr>
          <a:xfrm>
            <a:off x="174172" y="2318619"/>
            <a:ext cx="199285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Miura et al. 2005 </a:t>
            </a:r>
            <a:r>
              <a:rPr lang="en-US" sz="1350" i="1" dirty="0">
                <a:latin typeface="Arial" panose="020B0604020202020204" pitchFamily="34" charset="0"/>
                <a:cs typeface="Arial" panose="020B0604020202020204" pitchFamily="34" charset="0"/>
              </a:rPr>
              <a:t>PNAS</a:t>
            </a:r>
          </a:p>
        </p:txBody>
      </p:sp>
      <p:pic>
        <p:nvPicPr>
          <p:cNvPr id="12" name="Picture 11">
            <a:extLst>
              <a:ext uri="{FF2B5EF4-FFF2-40B4-BE49-F238E27FC236}">
                <a16:creationId xmlns:a16="http://schemas.microsoft.com/office/drawing/2014/main" id="{368844EE-1A75-84B5-6592-9CA03F13E110}"/>
              </a:ext>
            </a:extLst>
          </p:cNvPr>
          <p:cNvPicPr>
            <a:picLocks noChangeAspect="1"/>
          </p:cNvPicPr>
          <p:nvPr/>
        </p:nvPicPr>
        <p:blipFill>
          <a:blip r:embed="rId2"/>
          <a:stretch>
            <a:fillRect/>
          </a:stretch>
        </p:blipFill>
        <p:spPr>
          <a:xfrm rot="5400000">
            <a:off x="23199" y="3384685"/>
            <a:ext cx="2134663" cy="994625"/>
          </a:xfrm>
          <a:prstGeom prst="rect">
            <a:avLst/>
          </a:prstGeom>
        </p:spPr>
      </p:pic>
      <p:pic>
        <p:nvPicPr>
          <p:cNvPr id="14" name="Picture 13" descr="Diagram&#10;&#10;Description automatically generated">
            <a:extLst>
              <a:ext uri="{FF2B5EF4-FFF2-40B4-BE49-F238E27FC236}">
                <a16:creationId xmlns:a16="http://schemas.microsoft.com/office/drawing/2014/main" id="{DA37E1F9-2AC0-0F88-0E17-11E033E3ACF2}"/>
              </a:ext>
            </a:extLst>
          </p:cNvPr>
          <p:cNvPicPr>
            <a:picLocks noChangeAspect="1"/>
          </p:cNvPicPr>
          <p:nvPr/>
        </p:nvPicPr>
        <p:blipFill>
          <a:blip r:embed="rId3"/>
          <a:stretch>
            <a:fillRect/>
          </a:stretch>
        </p:blipFill>
        <p:spPr>
          <a:xfrm>
            <a:off x="3339193" y="1412310"/>
            <a:ext cx="3924300" cy="3505200"/>
          </a:xfrm>
          <a:prstGeom prst="rect">
            <a:avLst/>
          </a:prstGeom>
        </p:spPr>
      </p:pic>
      <p:sp>
        <p:nvSpPr>
          <p:cNvPr id="4" name="Title 1">
            <a:extLst>
              <a:ext uri="{FF2B5EF4-FFF2-40B4-BE49-F238E27FC236}">
                <a16:creationId xmlns:a16="http://schemas.microsoft.com/office/drawing/2014/main" id="{675953A6-F89F-0D6F-1F94-0F2130350A84}"/>
              </a:ext>
            </a:extLst>
          </p:cNvPr>
          <p:cNvSpPr>
            <a:spLocks noGrp="1"/>
          </p:cNvSpPr>
          <p:nvPr>
            <p:ph type="title"/>
          </p:nvPr>
        </p:nvSpPr>
        <p:spPr>
          <a:xfrm>
            <a:off x="823396" y="279595"/>
            <a:ext cx="7497208" cy="857250"/>
          </a:xfrm>
        </p:spPr>
        <p:txBody>
          <a:bodyPr>
            <a:normAutofit fontScale="90000"/>
          </a:bodyPr>
          <a:lstStyle/>
          <a:p>
            <a:r>
              <a:rPr lang="en-US" dirty="0">
                <a:latin typeface="Arial" panose="020B0604020202020204" pitchFamily="34" charset="0"/>
                <a:cs typeface="Arial" panose="020B0604020202020204" pitchFamily="34" charset="0"/>
              </a:rPr>
              <a:t>Approximate Bayesian Computation (ABC) evaluates alternative invasion hypotheses</a:t>
            </a:r>
          </a:p>
        </p:txBody>
      </p:sp>
    </p:spTree>
    <p:extLst>
      <p:ext uri="{BB962C8B-B14F-4D97-AF65-F5344CB8AC3E}">
        <p14:creationId xmlns:p14="http://schemas.microsoft.com/office/powerpoint/2010/main" val="1373144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C74A98-078A-E9AB-D793-BFA26EB4E022}"/>
              </a:ext>
            </a:extLst>
          </p:cNvPr>
          <p:cNvPicPr>
            <a:picLocks noChangeAspect="1"/>
          </p:cNvPicPr>
          <p:nvPr/>
        </p:nvPicPr>
        <p:blipFill>
          <a:blip r:embed="rId2"/>
          <a:stretch>
            <a:fillRect/>
          </a:stretch>
        </p:blipFill>
        <p:spPr>
          <a:xfrm>
            <a:off x="0" y="708220"/>
            <a:ext cx="5143500" cy="5143500"/>
          </a:xfrm>
          <a:prstGeom prst="rect">
            <a:avLst/>
          </a:prstGeom>
        </p:spPr>
      </p:pic>
      <p:pic>
        <p:nvPicPr>
          <p:cNvPr id="8" name="Picture 7">
            <a:extLst>
              <a:ext uri="{FF2B5EF4-FFF2-40B4-BE49-F238E27FC236}">
                <a16:creationId xmlns:a16="http://schemas.microsoft.com/office/drawing/2014/main" id="{A2B7AE59-F953-B0DC-F015-0A9BD21A9AE8}"/>
              </a:ext>
            </a:extLst>
          </p:cNvPr>
          <p:cNvPicPr>
            <a:picLocks noChangeAspect="1"/>
          </p:cNvPicPr>
          <p:nvPr/>
        </p:nvPicPr>
        <p:blipFill>
          <a:blip r:embed="rId3"/>
          <a:stretch>
            <a:fillRect/>
          </a:stretch>
        </p:blipFill>
        <p:spPr>
          <a:xfrm>
            <a:off x="5058889" y="1309690"/>
            <a:ext cx="3671448" cy="2524120"/>
          </a:xfrm>
          <a:prstGeom prst="rect">
            <a:avLst/>
          </a:prstGeom>
          <a:ln>
            <a:solidFill>
              <a:schemeClr val="tx1"/>
            </a:solidFill>
          </a:ln>
        </p:spPr>
      </p:pic>
      <p:sp>
        <p:nvSpPr>
          <p:cNvPr id="9" name="Rectangle 8">
            <a:extLst>
              <a:ext uri="{FF2B5EF4-FFF2-40B4-BE49-F238E27FC236}">
                <a16:creationId xmlns:a16="http://schemas.microsoft.com/office/drawing/2014/main" id="{9F2E3435-A121-1BD8-142C-DD3A52C473A8}"/>
              </a:ext>
            </a:extLst>
          </p:cNvPr>
          <p:cNvSpPr/>
          <p:nvPr/>
        </p:nvSpPr>
        <p:spPr>
          <a:xfrm>
            <a:off x="682663" y="4229100"/>
            <a:ext cx="1246909"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E77A344E-1906-B220-8CB5-C7FE6FD53C87}"/>
              </a:ext>
            </a:extLst>
          </p:cNvPr>
          <p:cNvSpPr>
            <a:spLocks noGrp="1"/>
          </p:cNvSpPr>
          <p:nvPr>
            <p:ph type="title"/>
          </p:nvPr>
        </p:nvSpPr>
        <p:spPr>
          <a:xfrm>
            <a:off x="823396" y="279595"/>
            <a:ext cx="7497208" cy="857250"/>
          </a:xfrm>
        </p:spPr>
        <p:txBody>
          <a:bodyPr>
            <a:normAutofit fontScale="90000"/>
          </a:bodyPr>
          <a:lstStyle/>
          <a:p>
            <a:r>
              <a:rPr lang="en-US" dirty="0">
                <a:latin typeface="Arial" panose="020B0604020202020204" pitchFamily="34" charset="0"/>
                <a:cs typeface="Arial" panose="020B0604020202020204" pitchFamily="34" charset="0"/>
              </a:rPr>
              <a:t>Approximate Bayesian Computation (ABC) evaluates alternative invasion hypotheses</a:t>
            </a:r>
          </a:p>
        </p:txBody>
      </p:sp>
      <p:sp>
        <p:nvSpPr>
          <p:cNvPr id="14" name="TextBox 13">
            <a:extLst>
              <a:ext uri="{FF2B5EF4-FFF2-40B4-BE49-F238E27FC236}">
                <a16:creationId xmlns:a16="http://schemas.microsoft.com/office/drawing/2014/main" id="{F5CC570C-1A2F-CDE9-01FF-5C9C4FBB78EF}"/>
              </a:ext>
            </a:extLst>
          </p:cNvPr>
          <p:cNvSpPr txBox="1"/>
          <p:nvPr/>
        </p:nvSpPr>
        <p:spPr>
          <a:xfrm>
            <a:off x="4887056" y="3850504"/>
            <a:ext cx="4256944"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200K </a:t>
            </a:r>
            <a:r>
              <a:rPr lang="en-US" sz="1400" dirty="0" err="1">
                <a:latin typeface="Arial" panose="020B0604020202020204" pitchFamily="34" charset="0"/>
                <a:cs typeface="Arial" panose="020B0604020202020204" pitchFamily="34" charset="0"/>
              </a:rPr>
              <a:t>FastSimCoal</a:t>
            </a:r>
            <a:r>
              <a:rPr lang="en-US" sz="1400" dirty="0">
                <a:latin typeface="Arial" panose="020B0604020202020204" pitchFamily="34" charset="0"/>
                <a:cs typeface="Arial" panose="020B0604020202020204" pitchFamily="34" charset="0"/>
              </a:rPr>
              <a:t> simulations per model</a:t>
            </a:r>
          </a:p>
          <a:p>
            <a:r>
              <a:rPr lang="en-US" sz="1400" dirty="0">
                <a:latin typeface="Arial" panose="020B0604020202020204" pitchFamily="34" charset="0"/>
                <a:cs typeface="Arial" panose="020B0604020202020204" pitchFamily="34" charset="0"/>
              </a:rPr>
              <a:t>• We vary Time since coalescent, Mutation rate, Effective population size (Ne)</a:t>
            </a:r>
          </a:p>
          <a:p>
            <a:r>
              <a:rPr lang="en-US" sz="1400" dirty="0">
                <a:latin typeface="Arial" panose="020B0604020202020204" pitchFamily="34" charset="0"/>
                <a:cs typeface="Arial" panose="020B0604020202020204" pitchFamily="34" charset="0"/>
              </a:rPr>
              <a:t>• 4 migration models</a:t>
            </a:r>
          </a:p>
          <a:p>
            <a:r>
              <a:rPr lang="en-US" sz="1400" dirty="0">
                <a:latin typeface="Arial" panose="020B0604020202020204" pitchFamily="34" charset="0"/>
                <a:cs typeface="Arial" panose="020B0604020202020204" pitchFamily="34" charset="0"/>
              </a:rPr>
              <a:t>• Response: diversity within and among populations</a:t>
            </a:r>
          </a:p>
        </p:txBody>
      </p:sp>
    </p:spTree>
    <p:extLst>
      <p:ext uri="{BB962C8B-B14F-4D97-AF65-F5344CB8AC3E}">
        <p14:creationId xmlns:p14="http://schemas.microsoft.com/office/powerpoint/2010/main" val="181067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a:xfrm>
            <a:off x="222143" y="124185"/>
            <a:ext cx="5276456" cy="1295689"/>
          </a:xfrm>
        </p:spPr>
        <p:txBody>
          <a:bodyPr>
            <a:normAutofit fontScale="90000"/>
          </a:bodyPr>
          <a:lstStyle/>
          <a:p>
            <a:r>
              <a:rPr lang="en-US" i="1" dirty="0">
                <a:latin typeface="Arial" panose="020B0604020202020204" pitchFamily="34" charset="0"/>
                <a:cs typeface="Arial" panose="020B0604020202020204" pitchFamily="34" charset="0"/>
              </a:rPr>
              <a:t>Identifying vectors and the native sources of introduced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a:xfrm>
            <a:off x="5424055" y="159848"/>
            <a:ext cx="3719945" cy="1674063"/>
          </a:xfrm>
        </p:spPr>
        <p:txBody>
          <a:bodyPr>
            <a:normAutofit lnSpcReduction="10000"/>
          </a:bodyPr>
          <a:lstStyle/>
          <a:p>
            <a:r>
              <a:rPr lang="en-US" dirty="0">
                <a:latin typeface="Arial" panose="020B0604020202020204" pitchFamily="34" charset="0"/>
                <a:cs typeface="Arial" panose="020B0604020202020204" pitchFamily="34" charset="0"/>
              </a:rPr>
              <a:t>Prevent future invasions</a:t>
            </a:r>
          </a:p>
          <a:p>
            <a:r>
              <a:rPr lang="en-US" dirty="0">
                <a:latin typeface="Arial" panose="020B0604020202020204" pitchFamily="34" charset="0"/>
                <a:cs typeface="Arial" panose="020B0604020202020204" pitchFamily="34" charset="0"/>
              </a:rPr>
              <a:t>Understand why a species succeeds or fails</a:t>
            </a:r>
          </a:p>
          <a:p>
            <a:r>
              <a:rPr lang="en-US" dirty="0">
                <a:latin typeface="Arial" panose="020B0604020202020204" pitchFamily="34" charset="0"/>
                <a:cs typeface="Arial" panose="020B0604020202020204" pitchFamily="34"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8549" y="1833911"/>
            <a:ext cx="7726902" cy="3256274"/>
          </a:xfrm>
          <a:prstGeom prst="rect">
            <a:avLst/>
          </a:prstGeom>
          <a:ln>
            <a:noFill/>
          </a:ln>
        </p:spPr>
      </p:pic>
      <p:sp>
        <p:nvSpPr>
          <p:cNvPr id="10" name="TextBox 9">
            <a:extLst>
              <a:ext uri="{FF2B5EF4-FFF2-40B4-BE49-F238E27FC236}">
                <a16:creationId xmlns:a16="http://schemas.microsoft.com/office/drawing/2014/main" id="{8F85F206-E704-7ADD-925E-221A6F240868}"/>
              </a:ext>
            </a:extLst>
          </p:cNvPr>
          <p:cNvSpPr txBox="1"/>
          <p:nvPr/>
        </p:nvSpPr>
        <p:spPr>
          <a:xfrm>
            <a:off x="222143" y="1419874"/>
            <a:ext cx="2133918"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Rius</a:t>
            </a: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et al. 2014 </a:t>
            </a:r>
            <a:r>
              <a:rPr kumimoji="0" lang="en-US" sz="13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Biol. Inv.</a:t>
            </a:r>
            <a:r>
              <a:rPr kumimoji="0" lang="en-US" sz="13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9682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8DF7A780-EA6A-4DC2-596C-51A9180AA633}"/>
              </a:ext>
            </a:extLst>
          </p:cNvPr>
          <p:cNvPicPr>
            <a:picLocks noGrp="1" noChangeAspect="1"/>
          </p:cNvPicPr>
          <p:nvPr>
            <p:ph idx="1"/>
          </p:nvPr>
        </p:nvPicPr>
        <p:blipFill rotWithShape="1">
          <a:blip r:embed="rId3"/>
          <a:srcRect l="26351" t="4483" r="2049" b="35748"/>
          <a:stretch/>
        </p:blipFill>
        <p:spPr>
          <a:xfrm>
            <a:off x="2239102" y="1725743"/>
            <a:ext cx="4121296" cy="3217369"/>
          </a:xfrm>
          <a:ln>
            <a:solidFill>
              <a:schemeClr val="tx1"/>
            </a:solidFill>
          </a:ln>
        </p:spPr>
      </p:pic>
      <p:sp>
        <p:nvSpPr>
          <p:cNvPr id="6" name="Oval 5">
            <a:extLst>
              <a:ext uri="{FF2B5EF4-FFF2-40B4-BE49-F238E27FC236}">
                <a16:creationId xmlns:a16="http://schemas.microsoft.com/office/drawing/2014/main" id="{CBB331D6-7EB5-996B-043B-B21FC7D38407}"/>
              </a:ext>
            </a:extLst>
          </p:cNvPr>
          <p:cNvSpPr/>
          <p:nvPr/>
        </p:nvSpPr>
        <p:spPr>
          <a:xfrm>
            <a:off x="5996997" y="3172173"/>
            <a:ext cx="259192" cy="259192"/>
          </a:xfrm>
          <a:prstGeom prst="ellipse">
            <a:avLst/>
          </a:prstGeom>
          <a:gradFill>
            <a:gsLst>
              <a:gs pos="0">
                <a:schemeClr val="accent1">
                  <a:tint val="100000"/>
                  <a:shade val="100000"/>
                  <a:satMod val="130000"/>
                  <a:alpha val="31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460BE18-2EC1-D0B3-F286-7F4CFDBF41A0}"/>
              </a:ext>
            </a:extLst>
          </p:cNvPr>
          <p:cNvSpPr/>
          <p:nvPr/>
        </p:nvSpPr>
        <p:spPr>
          <a:xfrm>
            <a:off x="2273732" y="4460734"/>
            <a:ext cx="1251857" cy="4522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C49B457-1918-125C-DBD4-D9D6CD80829F}"/>
              </a:ext>
            </a:extLst>
          </p:cNvPr>
          <p:cNvSpPr txBox="1"/>
          <p:nvPr/>
        </p:nvSpPr>
        <p:spPr>
          <a:xfrm>
            <a:off x="174171" y="1492170"/>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CEAE614-08B1-0BAD-2120-CA22E8F9BA89}"/>
              </a:ext>
            </a:extLst>
          </p:cNvPr>
          <p:cNvSpPr txBox="1"/>
          <p:nvPr/>
        </p:nvSpPr>
        <p:spPr>
          <a:xfrm>
            <a:off x="174172" y="2318619"/>
            <a:ext cx="1992853" cy="300082"/>
          </a:xfrm>
          <a:prstGeom prst="rect">
            <a:avLst/>
          </a:prstGeom>
          <a:noFill/>
        </p:spPr>
        <p:txBody>
          <a:bodyPr wrap="none" rtlCol="0">
            <a:spAutoFit/>
          </a:bodyPr>
          <a:lstStyle/>
          <a:p>
            <a:r>
              <a:rPr lang="en-US" sz="1350" dirty="0">
                <a:latin typeface="Arial" panose="020B0604020202020204" pitchFamily="34" charset="0"/>
                <a:cs typeface="Arial" panose="020B0604020202020204" pitchFamily="34" charset="0"/>
              </a:rPr>
              <a:t>Miura et al. 2005 </a:t>
            </a:r>
            <a:r>
              <a:rPr lang="en-US" sz="1350" i="1" dirty="0">
                <a:latin typeface="Arial" panose="020B0604020202020204" pitchFamily="34" charset="0"/>
                <a:cs typeface="Arial" panose="020B0604020202020204" pitchFamily="34" charset="0"/>
              </a:rPr>
              <a:t>PNAS</a:t>
            </a:r>
          </a:p>
        </p:txBody>
      </p:sp>
      <p:pic>
        <p:nvPicPr>
          <p:cNvPr id="18" name="Picture 17">
            <a:extLst>
              <a:ext uri="{FF2B5EF4-FFF2-40B4-BE49-F238E27FC236}">
                <a16:creationId xmlns:a16="http://schemas.microsoft.com/office/drawing/2014/main" id="{2F29429D-69D6-A6AD-B906-60C6E8125C61}"/>
              </a:ext>
            </a:extLst>
          </p:cNvPr>
          <p:cNvPicPr>
            <a:picLocks noChangeAspect="1"/>
          </p:cNvPicPr>
          <p:nvPr/>
        </p:nvPicPr>
        <p:blipFill>
          <a:blip r:embed="rId4"/>
          <a:stretch>
            <a:fillRect/>
          </a:stretch>
        </p:blipFill>
        <p:spPr>
          <a:xfrm rot="5400000">
            <a:off x="23199" y="3384685"/>
            <a:ext cx="2134663" cy="994625"/>
          </a:xfrm>
          <a:prstGeom prst="rect">
            <a:avLst/>
          </a:prstGeom>
        </p:spPr>
      </p:pic>
      <p:grpSp>
        <p:nvGrpSpPr>
          <p:cNvPr id="23" name="Group 22">
            <a:extLst>
              <a:ext uri="{FF2B5EF4-FFF2-40B4-BE49-F238E27FC236}">
                <a16:creationId xmlns:a16="http://schemas.microsoft.com/office/drawing/2014/main" id="{14F8D6C1-52C3-D2EA-F963-03AE53209EFD}"/>
              </a:ext>
            </a:extLst>
          </p:cNvPr>
          <p:cNvGrpSpPr/>
          <p:nvPr/>
        </p:nvGrpSpPr>
        <p:grpSpPr>
          <a:xfrm>
            <a:off x="6775937" y="1458698"/>
            <a:ext cx="1774845" cy="2734991"/>
            <a:chOff x="6964774" y="1725743"/>
            <a:chExt cx="1774845" cy="2734991"/>
          </a:xfrm>
        </p:grpSpPr>
        <p:sp>
          <p:nvSpPr>
            <p:cNvPr id="9" name="Oval 8">
              <a:extLst>
                <a:ext uri="{FF2B5EF4-FFF2-40B4-BE49-F238E27FC236}">
                  <a16:creationId xmlns:a16="http://schemas.microsoft.com/office/drawing/2014/main" id="{3AE28809-E492-3B40-DD63-78378F2C0922}"/>
                </a:ext>
              </a:extLst>
            </p:cNvPr>
            <p:cNvSpPr/>
            <p:nvPr/>
          </p:nvSpPr>
          <p:spPr>
            <a:xfrm>
              <a:off x="7384994" y="3991467"/>
              <a:ext cx="195943" cy="195943"/>
            </a:xfrm>
            <a:prstGeom prst="ellipse">
              <a:avLst/>
            </a:prstGeom>
            <a:solidFill>
              <a:srgbClr val="4B005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3F382552-DBB7-8302-EE6D-3E8A162D1EA7}"/>
                </a:ext>
              </a:extLst>
            </p:cNvPr>
            <p:cNvSpPr/>
            <p:nvPr/>
          </p:nvSpPr>
          <p:spPr>
            <a:xfrm>
              <a:off x="7384994" y="3562723"/>
              <a:ext cx="195943" cy="195943"/>
            </a:xfrm>
            <a:prstGeom prst="ellipse">
              <a:avLst/>
            </a:prstGeom>
            <a:solidFill>
              <a:srgbClr val="00709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98332EA8-EDDE-B08C-B9D3-D2DC1E6CC5F4}"/>
                </a:ext>
              </a:extLst>
            </p:cNvPr>
            <p:cNvSpPr/>
            <p:nvPr/>
          </p:nvSpPr>
          <p:spPr>
            <a:xfrm>
              <a:off x="7353250" y="2369201"/>
              <a:ext cx="195943" cy="195943"/>
            </a:xfrm>
            <a:prstGeom prst="ellipse">
              <a:avLst/>
            </a:prstGeom>
            <a:solidFill>
              <a:srgbClr val="00BE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C56244A9-4FF7-5AB7-BEF0-21E63E38665D}"/>
                </a:ext>
              </a:extLst>
            </p:cNvPr>
            <p:cNvSpPr/>
            <p:nvPr/>
          </p:nvSpPr>
          <p:spPr>
            <a:xfrm>
              <a:off x="7363222" y="2717230"/>
              <a:ext cx="195943" cy="195943"/>
            </a:xfrm>
            <a:prstGeom prst="ellipse">
              <a:avLst/>
            </a:prstGeom>
            <a:solidFill>
              <a:srgbClr val="FEE33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8989F80A-E45E-EAC3-E1B7-E71597BFDB9B}"/>
                </a:ext>
              </a:extLst>
            </p:cNvPr>
            <p:cNvSpPr txBox="1"/>
            <p:nvPr/>
          </p:nvSpPr>
          <p:spPr>
            <a:xfrm>
              <a:off x="6964774" y="1838425"/>
              <a:ext cx="15568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Oyster vector</a:t>
              </a:r>
            </a:p>
          </p:txBody>
        </p:sp>
        <p:sp>
          <p:nvSpPr>
            <p:cNvPr id="14" name="TextBox 13">
              <a:extLst>
                <a:ext uri="{FF2B5EF4-FFF2-40B4-BE49-F238E27FC236}">
                  <a16:creationId xmlns:a16="http://schemas.microsoft.com/office/drawing/2014/main" id="{E9028C91-B99D-51CE-B653-590F57D8F523}"/>
                </a:ext>
              </a:extLst>
            </p:cNvPr>
            <p:cNvSpPr txBox="1"/>
            <p:nvPr/>
          </p:nvSpPr>
          <p:spPr>
            <a:xfrm>
              <a:off x="7576178" y="2247139"/>
              <a:ext cx="10054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model 1</a:t>
              </a:r>
            </a:p>
          </p:txBody>
        </p:sp>
        <p:sp>
          <p:nvSpPr>
            <p:cNvPr id="15" name="TextBox 14">
              <a:extLst>
                <a:ext uri="{FF2B5EF4-FFF2-40B4-BE49-F238E27FC236}">
                  <a16:creationId xmlns:a16="http://schemas.microsoft.com/office/drawing/2014/main" id="{641E938C-8A1C-1F37-52C9-8037587B413C}"/>
                </a:ext>
              </a:extLst>
            </p:cNvPr>
            <p:cNvSpPr txBox="1"/>
            <p:nvPr/>
          </p:nvSpPr>
          <p:spPr>
            <a:xfrm>
              <a:off x="7592277" y="2655853"/>
              <a:ext cx="10054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model 2</a:t>
              </a:r>
            </a:p>
          </p:txBody>
        </p:sp>
        <p:sp>
          <p:nvSpPr>
            <p:cNvPr id="19" name="TextBox 18">
              <a:extLst>
                <a:ext uri="{FF2B5EF4-FFF2-40B4-BE49-F238E27FC236}">
                  <a16:creationId xmlns:a16="http://schemas.microsoft.com/office/drawing/2014/main" id="{AB4DD734-F1F0-2FD5-0034-DACAF4667607}"/>
                </a:ext>
              </a:extLst>
            </p:cNvPr>
            <p:cNvSpPr txBox="1"/>
            <p:nvPr/>
          </p:nvSpPr>
          <p:spPr>
            <a:xfrm>
              <a:off x="6964774" y="3064567"/>
              <a:ext cx="177484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Shipping vector</a:t>
              </a:r>
            </a:p>
          </p:txBody>
        </p:sp>
        <p:sp>
          <p:nvSpPr>
            <p:cNvPr id="20" name="TextBox 19">
              <a:extLst>
                <a:ext uri="{FF2B5EF4-FFF2-40B4-BE49-F238E27FC236}">
                  <a16:creationId xmlns:a16="http://schemas.microsoft.com/office/drawing/2014/main" id="{E4D2028B-6A7A-A0C2-389C-325BEBAAB5BE}"/>
                </a:ext>
              </a:extLst>
            </p:cNvPr>
            <p:cNvSpPr txBox="1"/>
            <p:nvPr/>
          </p:nvSpPr>
          <p:spPr>
            <a:xfrm>
              <a:off x="7576178" y="3473281"/>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30 days</a:t>
              </a:r>
            </a:p>
          </p:txBody>
        </p:sp>
        <p:sp>
          <p:nvSpPr>
            <p:cNvPr id="21" name="TextBox 20">
              <a:extLst>
                <a:ext uri="{FF2B5EF4-FFF2-40B4-BE49-F238E27FC236}">
                  <a16:creationId xmlns:a16="http://schemas.microsoft.com/office/drawing/2014/main" id="{7B517DAA-84D6-148B-249D-A964893DCAA4}"/>
                </a:ext>
              </a:extLst>
            </p:cNvPr>
            <p:cNvSpPr txBox="1"/>
            <p:nvPr/>
          </p:nvSpPr>
          <p:spPr>
            <a:xfrm>
              <a:off x="7598688" y="3881997"/>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60 days</a:t>
              </a:r>
            </a:p>
          </p:txBody>
        </p:sp>
        <p:sp>
          <p:nvSpPr>
            <p:cNvPr id="22" name="Rectangle 21">
              <a:extLst>
                <a:ext uri="{FF2B5EF4-FFF2-40B4-BE49-F238E27FC236}">
                  <a16:creationId xmlns:a16="http://schemas.microsoft.com/office/drawing/2014/main" id="{8C7F38D2-E81E-65C3-43E8-E543DB523BCE}"/>
                </a:ext>
              </a:extLst>
            </p:cNvPr>
            <p:cNvSpPr/>
            <p:nvPr/>
          </p:nvSpPr>
          <p:spPr>
            <a:xfrm>
              <a:off x="6964774" y="1725743"/>
              <a:ext cx="1774845" cy="27349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394EB97F-6334-B212-BC81-84294AFB81C1}"/>
              </a:ext>
            </a:extLst>
          </p:cNvPr>
          <p:cNvSpPr txBox="1"/>
          <p:nvPr/>
        </p:nvSpPr>
        <p:spPr>
          <a:xfrm>
            <a:off x="4072075" y="4671754"/>
            <a:ext cx="58221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PC1</a:t>
            </a:r>
          </a:p>
        </p:txBody>
      </p:sp>
      <p:sp>
        <p:nvSpPr>
          <p:cNvPr id="25" name="TextBox 24">
            <a:extLst>
              <a:ext uri="{FF2B5EF4-FFF2-40B4-BE49-F238E27FC236}">
                <a16:creationId xmlns:a16="http://schemas.microsoft.com/office/drawing/2014/main" id="{DFA967AF-9652-1F9A-F685-247BEAC05E3C}"/>
              </a:ext>
            </a:extLst>
          </p:cNvPr>
          <p:cNvSpPr txBox="1"/>
          <p:nvPr/>
        </p:nvSpPr>
        <p:spPr>
          <a:xfrm rot="16200000">
            <a:off x="2089863" y="3188314"/>
            <a:ext cx="6335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PC2</a:t>
            </a:r>
          </a:p>
        </p:txBody>
      </p:sp>
      <p:sp>
        <p:nvSpPr>
          <p:cNvPr id="27" name="Title 1">
            <a:extLst>
              <a:ext uri="{FF2B5EF4-FFF2-40B4-BE49-F238E27FC236}">
                <a16:creationId xmlns:a16="http://schemas.microsoft.com/office/drawing/2014/main" id="{165BD1E3-DB28-372F-56B9-8486E125F645}"/>
              </a:ext>
            </a:extLst>
          </p:cNvPr>
          <p:cNvSpPr>
            <a:spLocks noGrp="1"/>
          </p:cNvSpPr>
          <p:nvPr>
            <p:ph type="title"/>
          </p:nvPr>
        </p:nvSpPr>
        <p:spPr>
          <a:xfrm>
            <a:off x="823396" y="279595"/>
            <a:ext cx="7497208" cy="857250"/>
          </a:xfrm>
        </p:spPr>
        <p:txBody>
          <a:bodyPr>
            <a:normAutofit fontScale="90000"/>
          </a:bodyPr>
          <a:lstStyle/>
          <a:p>
            <a:r>
              <a:rPr lang="en-US" dirty="0">
                <a:latin typeface="Arial" panose="020B0604020202020204" pitchFamily="34" charset="0"/>
                <a:cs typeface="Arial" panose="020B0604020202020204" pitchFamily="34" charset="0"/>
              </a:rPr>
              <a:t>Approximate Bayesian Computation (ABC) evaluates alternative invasion hypotheses</a:t>
            </a:r>
          </a:p>
        </p:txBody>
      </p:sp>
      <p:sp>
        <p:nvSpPr>
          <p:cNvPr id="28" name="TextBox 27">
            <a:extLst>
              <a:ext uri="{FF2B5EF4-FFF2-40B4-BE49-F238E27FC236}">
                <a16:creationId xmlns:a16="http://schemas.microsoft.com/office/drawing/2014/main" id="{248E8983-76C8-3DD8-BD0A-5CF614FB72BD}"/>
              </a:ext>
            </a:extLst>
          </p:cNvPr>
          <p:cNvSpPr txBox="1"/>
          <p:nvPr/>
        </p:nvSpPr>
        <p:spPr>
          <a:xfrm>
            <a:off x="6705087" y="4293926"/>
            <a:ext cx="2357086" cy="646331"/>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Principal Components Analysis (PCA) of population genetics statistics</a:t>
            </a:r>
          </a:p>
        </p:txBody>
      </p:sp>
    </p:spTree>
    <p:extLst>
      <p:ext uri="{BB962C8B-B14F-4D97-AF65-F5344CB8AC3E}">
        <p14:creationId xmlns:p14="http://schemas.microsoft.com/office/powerpoint/2010/main" val="2599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 name="Picture 50" descr="Timeline&#10;&#10;Description automatically generated">
            <a:extLst>
              <a:ext uri="{FF2B5EF4-FFF2-40B4-BE49-F238E27FC236}">
                <a16:creationId xmlns:a16="http://schemas.microsoft.com/office/drawing/2014/main" id="{82ACA33D-81B4-EF34-0417-8375E9D6F557}"/>
              </a:ext>
            </a:extLst>
          </p:cNvPr>
          <p:cNvPicPr>
            <a:picLocks noChangeAspect="1"/>
          </p:cNvPicPr>
          <p:nvPr/>
        </p:nvPicPr>
        <p:blipFill rotWithShape="1">
          <a:blip r:embed="rId3"/>
          <a:srcRect t="47240" b="-1"/>
          <a:stretch/>
        </p:blipFill>
        <p:spPr>
          <a:xfrm>
            <a:off x="1949862" y="3630254"/>
            <a:ext cx="5256657" cy="768459"/>
          </a:xfrm>
          <a:prstGeom prst="rect">
            <a:avLst/>
          </a:prstGeom>
        </p:spPr>
      </p:pic>
      <p:sp>
        <p:nvSpPr>
          <p:cNvPr id="3" name="TextBox 2">
            <a:extLst>
              <a:ext uri="{FF2B5EF4-FFF2-40B4-BE49-F238E27FC236}">
                <a16:creationId xmlns:a16="http://schemas.microsoft.com/office/drawing/2014/main" id="{9060C231-5C67-862D-C6E2-03B2D9E7B2CA}"/>
              </a:ext>
            </a:extLst>
          </p:cNvPr>
          <p:cNvSpPr txBox="1"/>
          <p:nvPr/>
        </p:nvSpPr>
        <p:spPr>
          <a:xfrm>
            <a:off x="2954229" y="4398713"/>
            <a:ext cx="3383196" cy="707886"/>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Strength of support </a:t>
            </a:r>
            <a:r>
              <a:rPr lang="en-US" sz="1600" dirty="0">
                <a:latin typeface="Arial" panose="020B0604020202020204" pitchFamily="34" charset="0"/>
                <a:cs typeface="Arial" panose="020B0604020202020204" pitchFamily="34" charset="0"/>
              </a:rPr>
              <a:t>(Bayes Factor)</a:t>
            </a:r>
            <a:endParaRPr lang="en-US" sz="2400" dirty="0">
              <a:latin typeface="Arial" panose="020B0604020202020204" pitchFamily="34" charset="0"/>
              <a:cs typeface="Arial" panose="020B0604020202020204" pitchFamily="34" charset="0"/>
            </a:endParaRPr>
          </a:p>
        </p:txBody>
      </p:sp>
      <p:sp>
        <p:nvSpPr>
          <p:cNvPr id="47" name="Triangle 46">
            <a:extLst>
              <a:ext uri="{FF2B5EF4-FFF2-40B4-BE49-F238E27FC236}">
                <a16:creationId xmlns:a16="http://schemas.microsoft.com/office/drawing/2014/main" id="{E0C65135-3D88-F53C-F156-961AABF73F7C}"/>
              </a:ext>
            </a:extLst>
          </p:cNvPr>
          <p:cNvSpPr/>
          <p:nvPr/>
        </p:nvSpPr>
        <p:spPr>
          <a:xfrm rot="16200000">
            <a:off x="1761752" y="3592833"/>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Triangle 47">
            <a:extLst>
              <a:ext uri="{FF2B5EF4-FFF2-40B4-BE49-F238E27FC236}">
                <a16:creationId xmlns:a16="http://schemas.microsoft.com/office/drawing/2014/main" id="{4E09B02B-DC1D-687C-6FBE-F1EEDB66818A}"/>
              </a:ext>
            </a:extLst>
          </p:cNvPr>
          <p:cNvSpPr/>
          <p:nvPr/>
        </p:nvSpPr>
        <p:spPr>
          <a:xfrm rot="5400000">
            <a:off x="7041544" y="3592834"/>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Title 1">
            <a:extLst>
              <a:ext uri="{FF2B5EF4-FFF2-40B4-BE49-F238E27FC236}">
                <a16:creationId xmlns:a16="http://schemas.microsoft.com/office/drawing/2014/main" id="{172F0E4F-3E7D-EAD5-4C4F-D0EB1B4C392E}"/>
              </a:ext>
            </a:extLst>
          </p:cNvPr>
          <p:cNvSpPr>
            <a:spLocks noGrp="1"/>
          </p:cNvSpPr>
          <p:nvPr>
            <p:ph type="title"/>
          </p:nvPr>
        </p:nvSpPr>
        <p:spPr>
          <a:xfrm>
            <a:off x="823396" y="279595"/>
            <a:ext cx="7497208" cy="857250"/>
          </a:xfrm>
        </p:spPr>
        <p:txBody>
          <a:bodyPr>
            <a:normAutofit fontScale="90000"/>
          </a:bodyPr>
          <a:lstStyle/>
          <a:p>
            <a:r>
              <a:rPr lang="en-US" dirty="0">
                <a:latin typeface="Arial" panose="020B0604020202020204" pitchFamily="34" charset="0"/>
                <a:cs typeface="Arial" panose="020B0604020202020204" pitchFamily="34" charset="0"/>
              </a:rPr>
              <a:t>Approximate Bayesian Computation (ABC) evaluates alternative invasion hypotheses</a:t>
            </a:r>
          </a:p>
        </p:txBody>
      </p:sp>
      <p:sp>
        <p:nvSpPr>
          <p:cNvPr id="10" name="TextBox 9">
            <a:extLst>
              <a:ext uri="{FF2B5EF4-FFF2-40B4-BE49-F238E27FC236}">
                <a16:creationId xmlns:a16="http://schemas.microsoft.com/office/drawing/2014/main" id="{EE0D4D5B-25AA-69F5-B13B-B9E640633BEE}"/>
              </a:ext>
            </a:extLst>
          </p:cNvPr>
          <p:cNvSpPr txBox="1"/>
          <p:nvPr/>
        </p:nvSpPr>
        <p:spPr>
          <a:xfrm>
            <a:off x="7192979" y="4254061"/>
            <a:ext cx="189853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oyster</a:t>
            </a:r>
          </a:p>
        </p:txBody>
      </p:sp>
      <p:sp>
        <p:nvSpPr>
          <p:cNvPr id="12" name="TextBox 11">
            <a:extLst>
              <a:ext uri="{FF2B5EF4-FFF2-40B4-BE49-F238E27FC236}">
                <a16:creationId xmlns:a16="http://schemas.microsoft.com/office/drawing/2014/main" id="{A727E6A3-2632-34C7-2CBE-C58EAC89637E}"/>
              </a:ext>
            </a:extLst>
          </p:cNvPr>
          <p:cNvSpPr txBox="1"/>
          <p:nvPr/>
        </p:nvSpPr>
        <p:spPr>
          <a:xfrm>
            <a:off x="0" y="4292579"/>
            <a:ext cx="21582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shipping</a:t>
            </a:r>
          </a:p>
        </p:txBody>
      </p:sp>
      <p:pic>
        <p:nvPicPr>
          <p:cNvPr id="13" name="Picture 12">
            <a:extLst>
              <a:ext uri="{FF2B5EF4-FFF2-40B4-BE49-F238E27FC236}">
                <a16:creationId xmlns:a16="http://schemas.microsoft.com/office/drawing/2014/main" id="{B28898EC-8D29-CBC8-F107-B0F817B72A31}"/>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7489056" y="3278554"/>
            <a:ext cx="1518189" cy="1054878"/>
          </a:xfrm>
          <a:prstGeom prst="rect">
            <a:avLst/>
          </a:prstGeom>
          <a:ln>
            <a:noFill/>
          </a:ln>
        </p:spPr>
      </p:pic>
      <p:pic>
        <p:nvPicPr>
          <p:cNvPr id="14" name="Picture 13" descr="A picture containing text&#10;&#10;Description automatically generated">
            <a:extLst>
              <a:ext uri="{FF2B5EF4-FFF2-40B4-BE49-F238E27FC236}">
                <a16:creationId xmlns:a16="http://schemas.microsoft.com/office/drawing/2014/main" id="{2A1E5240-CDE7-C9EB-D63B-A4CBDBB47605}"/>
              </a:ext>
            </a:extLst>
          </p:cNvPr>
          <p:cNvPicPr>
            <a:picLocks noChangeAspect="1"/>
          </p:cNvPicPr>
          <p:nvPr/>
        </p:nvPicPr>
        <p:blipFill>
          <a:blip r:embed="rId6"/>
          <a:stretch>
            <a:fillRect/>
          </a:stretch>
        </p:blipFill>
        <p:spPr>
          <a:xfrm flipH="1">
            <a:off x="337759" y="3087653"/>
            <a:ext cx="1366463" cy="1366463"/>
          </a:xfrm>
          <a:prstGeom prst="rect">
            <a:avLst/>
          </a:prstGeom>
        </p:spPr>
      </p:pic>
    </p:spTree>
    <p:extLst>
      <p:ext uri="{BB962C8B-B14F-4D97-AF65-F5344CB8AC3E}">
        <p14:creationId xmlns:p14="http://schemas.microsoft.com/office/powerpoint/2010/main" val="186280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1DC7D81-9FA1-0C1E-B157-004043C69965}"/>
              </a:ext>
            </a:extLst>
          </p:cNvPr>
          <p:cNvSpPr txBox="1"/>
          <p:nvPr/>
        </p:nvSpPr>
        <p:spPr>
          <a:xfrm>
            <a:off x="5331451" y="74777"/>
            <a:ext cx="1823175" cy="646331"/>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Batillaria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attramentaria</a:t>
            </a:r>
            <a:endParaRPr lang="en-US" i="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1FB9D9A-5D38-8309-9CC7-29ABD6DFFCA3}"/>
              </a:ext>
            </a:extLst>
          </p:cNvPr>
          <p:cNvPicPr>
            <a:picLocks noChangeAspect="1"/>
          </p:cNvPicPr>
          <p:nvPr/>
        </p:nvPicPr>
        <p:blipFill>
          <a:blip r:embed="rId2"/>
          <a:stretch>
            <a:fillRect/>
          </a:stretch>
        </p:blipFill>
        <p:spPr>
          <a:xfrm>
            <a:off x="5331451" y="805401"/>
            <a:ext cx="1611356" cy="750795"/>
          </a:xfrm>
          <a:prstGeom prst="rect">
            <a:avLst/>
          </a:prstGeom>
        </p:spPr>
      </p:pic>
      <p:cxnSp>
        <p:nvCxnSpPr>
          <p:cNvPr id="19" name="Straight Connector 18">
            <a:extLst>
              <a:ext uri="{FF2B5EF4-FFF2-40B4-BE49-F238E27FC236}">
                <a16:creationId xmlns:a16="http://schemas.microsoft.com/office/drawing/2014/main" id="{8A1008B0-BE6F-446F-2D99-E05393334D57}"/>
              </a:ext>
            </a:extLst>
          </p:cNvPr>
          <p:cNvCxnSpPr>
            <a:cxnSpLocks/>
            <a:endCxn id="10" idx="2"/>
          </p:cNvCxnSpPr>
          <p:nvPr/>
        </p:nvCxnSpPr>
        <p:spPr>
          <a:xfrm flipH="1" flipV="1">
            <a:off x="6137129" y="1556196"/>
            <a:ext cx="272724" cy="1975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BBA02-0055-5FCB-CEB3-5EBD42C09D7F}"/>
              </a:ext>
            </a:extLst>
          </p:cNvPr>
          <p:cNvCxnSpPr>
            <a:cxnSpLocks/>
            <a:endCxn id="10" idx="2"/>
          </p:cNvCxnSpPr>
          <p:nvPr/>
        </p:nvCxnSpPr>
        <p:spPr>
          <a:xfrm flipV="1">
            <a:off x="4777966" y="1556196"/>
            <a:ext cx="1359163" cy="20122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8F228AF-0A20-DA19-D2FF-64DF9A8D8489}"/>
              </a:ext>
            </a:extLst>
          </p:cNvPr>
          <p:cNvSpPr txBox="1"/>
          <p:nvPr/>
        </p:nvSpPr>
        <p:spPr>
          <a:xfrm>
            <a:off x="4572000" y="2009690"/>
            <a:ext cx="988460" cy="738664"/>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Oyster vs 30 days shipping</a:t>
            </a:r>
          </a:p>
        </p:txBody>
      </p:sp>
      <p:sp>
        <p:nvSpPr>
          <p:cNvPr id="7" name="TextBox 6">
            <a:extLst>
              <a:ext uri="{FF2B5EF4-FFF2-40B4-BE49-F238E27FC236}">
                <a16:creationId xmlns:a16="http://schemas.microsoft.com/office/drawing/2014/main" id="{F25D06EE-173B-F24D-6377-428B22C8C2A0}"/>
              </a:ext>
            </a:extLst>
          </p:cNvPr>
          <p:cNvSpPr txBox="1"/>
          <p:nvPr/>
        </p:nvSpPr>
        <p:spPr>
          <a:xfrm>
            <a:off x="6304112" y="1962057"/>
            <a:ext cx="988460" cy="738664"/>
          </a:xfrm>
          <a:prstGeom prst="rect">
            <a:avLst/>
          </a:prstGeom>
          <a:noFill/>
        </p:spPr>
        <p:txBody>
          <a:bodyPr wrap="square" rtlCol="0">
            <a:spAutoFit/>
          </a:bodyPr>
          <a:lstStyle/>
          <a:p>
            <a:r>
              <a:rPr lang="en-US" sz="1400" dirty="0">
                <a:solidFill>
                  <a:srgbClr val="0000FF"/>
                </a:solidFill>
                <a:latin typeface="Arial" panose="020B0604020202020204" pitchFamily="34" charset="0"/>
                <a:cs typeface="Arial" panose="020B0604020202020204" pitchFamily="34" charset="0"/>
              </a:rPr>
              <a:t>Oyster vs 60 days shipping</a:t>
            </a:r>
          </a:p>
        </p:txBody>
      </p:sp>
      <p:pic>
        <p:nvPicPr>
          <p:cNvPr id="15" name="Picture 14" descr="Timeline&#10;&#10;Description automatically generated">
            <a:extLst>
              <a:ext uri="{FF2B5EF4-FFF2-40B4-BE49-F238E27FC236}">
                <a16:creationId xmlns:a16="http://schemas.microsoft.com/office/drawing/2014/main" id="{72EAC292-A35E-4B7C-0860-5E223F511AB5}"/>
              </a:ext>
            </a:extLst>
          </p:cNvPr>
          <p:cNvPicPr>
            <a:picLocks noChangeAspect="1"/>
          </p:cNvPicPr>
          <p:nvPr/>
        </p:nvPicPr>
        <p:blipFill rotWithShape="1">
          <a:blip r:embed="rId3"/>
          <a:srcRect t="40458"/>
          <a:stretch/>
        </p:blipFill>
        <p:spPr>
          <a:xfrm>
            <a:off x="1949862" y="3531474"/>
            <a:ext cx="5256657" cy="867240"/>
          </a:xfrm>
          <a:prstGeom prst="rect">
            <a:avLst/>
          </a:prstGeom>
        </p:spPr>
      </p:pic>
      <p:sp>
        <p:nvSpPr>
          <p:cNvPr id="24" name="Triangle 23">
            <a:extLst>
              <a:ext uri="{FF2B5EF4-FFF2-40B4-BE49-F238E27FC236}">
                <a16:creationId xmlns:a16="http://schemas.microsoft.com/office/drawing/2014/main" id="{77D9B167-BF40-4F3C-D407-C4D102B7DFF8}"/>
              </a:ext>
            </a:extLst>
          </p:cNvPr>
          <p:cNvSpPr/>
          <p:nvPr/>
        </p:nvSpPr>
        <p:spPr>
          <a:xfrm rot="16200000">
            <a:off x="1761752" y="3592833"/>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Triangle 28">
            <a:extLst>
              <a:ext uri="{FF2B5EF4-FFF2-40B4-BE49-F238E27FC236}">
                <a16:creationId xmlns:a16="http://schemas.microsoft.com/office/drawing/2014/main" id="{9A52B447-B071-9178-45D6-87E3B8711D5F}"/>
              </a:ext>
            </a:extLst>
          </p:cNvPr>
          <p:cNvSpPr/>
          <p:nvPr/>
        </p:nvSpPr>
        <p:spPr>
          <a:xfrm rot="5400000">
            <a:off x="7041544" y="3592834"/>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65ED63A-545E-FA87-BE2B-3E966AEFE6CE}"/>
              </a:ext>
            </a:extLst>
          </p:cNvPr>
          <p:cNvSpPr txBox="1"/>
          <p:nvPr/>
        </p:nvSpPr>
        <p:spPr>
          <a:xfrm>
            <a:off x="2954229" y="4398713"/>
            <a:ext cx="3383196" cy="707886"/>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Strength of support </a:t>
            </a:r>
            <a:r>
              <a:rPr lang="en-US" sz="1600" dirty="0">
                <a:latin typeface="Arial" panose="020B0604020202020204" pitchFamily="34" charset="0"/>
                <a:cs typeface="Arial" panose="020B0604020202020204" pitchFamily="34" charset="0"/>
              </a:rPr>
              <a:t>(Bayes Factor)</a:t>
            </a:r>
            <a:endParaRPr lang="en-US" sz="2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8279D7A-0FD0-5F42-0D28-6D616791D231}"/>
              </a:ext>
            </a:extLst>
          </p:cNvPr>
          <p:cNvSpPr txBox="1"/>
          <p:nvPr/>
        </p:nvSpPr>
        <p:spPr>
          <a:xfrm>
            <a:off x="7192979" y="4254061"/>
            <a:ext cx="189853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oyster</a:t>
            </a:r>
          </a:p>
        </p:txBody>
      </p:sp>
      <p:sp>
        <p:nvSpPr>
          <p:cNvPr id="12" name="TextBox 11">
            <a:extLst>
              <a:ext uri="{FF2B5EF4-FFF2-40B4-BE49-F238E27FC236}">
                <a16:creationId xmlns:a16="http://schemas.microsoft.com/office/drawing/2014/main" id="{F72109F3-1C3C-1EC8-ED91-1A541812BAAE}"/>
              </a:ext>
            </a:extLst>
          </p:cNvPr>
          <p:cNvSpPr txBox="1"/>
          <p:nvPr/>
        </p:nvSpPr>
        <p:spPr>
          <a:xfrm>
            <a:off x="0" y="4292579"/>
            <a:ext cx="21582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shipping</a:t>
            </a:r>
          </a:p>
        </p:txBody>
      </p:sp>
      <p:pic>
        <p:nvPicPr>
          <p:cNvPr id="13" name="Picture 12">
            <a:extLst>
              <a:ext uri="{FF2B5EF4-FFF2-40B4-BE49-F238E27FC236}">
                <a16:creationId xmlns:a16="http://schemas.microsoft.com/office/drawing/2014/main" id="{F081417B-97A3-FEA0-4C32-6EA52D163A4C}"/>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7489056" y="3278554"/>
            <a:ext cx="1518189" cy="1054878"/>
          </a:xfrm>
          <a:prstGeom prst="rect">
            <a:avLst/>
          </a:prstGeom>
          <a:ln>
            <a:noFill/>
          </a:ln>
        </p:spPr>
      </p:pic>
      <p:pic>
        <p:nvPicPr>
          <p:cNvPr id="14" name="Picture 13" descr="A picture containing text&#10;&#10;Description automatically generated">
            <a:extLst>
              <a:ext uri="{FF2B5EF4-FFF2-40B4-BE49-F238E27FC236}">
                <a16:creationId xmlns:a16="http://schemas.microsoft.com/office/drawing/2014/main" id="{AC0D3736-BE2B-AC67-5A84-22FACA129926}"/>
              </a:ext>
            </a:extLst>
          </p:cNvPr>
          <p:cNvPicPr>
            <a:picLocks noChangeAspect="1"/>
          </p:cNvPicPr>
          <p:nvPr/>
        </p:nvPicPr>
        <p:blipFill>
          <a:blip r:embed="rId6"/>
          <a:stretch>
            <a:fillRect/>
          </a:stretch>
        </p:blipFill>
        <p:spPr>
          <a:xfrm flipH="1">
            <a:off x="337759" y="3087653"/>
            <a:ext cx="1366463" cy="1366463"/>
          </a:xfrm>
          <a:prstGeom prst="rect">
            <a:avLst/>
          </a:prstGeom>
        </p:spPr>
      </p:pic>
    </p:spTree>
    <p:extLst>
      <p:ext uri="{BB962C8B-B14F-4D97-AF65-F5344CB8AC3E}">
        <p14:creationId xmlns:p14="http://schemas.microsoft.com/office/powerpoint/2010/main" val="70685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Timeline&#10;&#10;Description automatically generated">
            <a:extLst>
              <a:ext uri="{FF2B5EF4-FFF2-40B4-BE49-F238E27FC236}">
                <a16:creationId xmlns:a16="http://schemas.microsoft.com/office/drawing/2014/main" id="{194BA0F8-F0FB-167C-8E4C-A9591F728B72}"/>
              </a:ext>
            </a:extLst>
          </p:cNvPr>
          <p:cNvPicPr>
            <a:picLocks noChangeAspect="1"/>
          </p:cNvPicPr>
          <p:nvPr/>
        </p:nvPicPr>
        <p:blipFill rotWithShape="1">
          <a:blip r:embed="rId2"/>
          <a:srcRect t="39793"/>
          <a:stretch/>
        </p:blipFill>
        <p:spPr>
          <a:xfrm>
            <a:off x="1949862" y="3521798"/>
            <a:ext cx="5256657" cy="876916"/>
          </a:xfrm>
          <a:prstGeom prst="rect">
            <a:avLst/>
          </a:prstGeom>
        </p:spPr>
      </p:pic>
      <p:sp>
        <p:nvSpPr>
          <p:cNvPr id="9" name="TextBox 8">
            <a:extLst>
              <a:ext uri="{FF2B5EF4-FFF2-40B4-BE49-F238E27FC236}">
                <a16:creationId xmlns:a16="http://schemas.microsoft.com/office/drawing/2014/main" id="{D1DC7D81-9FA1-0C1E-B157-004043C69965}"/>
              </a:ext>
            </a:extLst>
          </p:cNvPr>
          <p:cNvSpPr txBox="1"/>
          <p:nvPr/>
        </p:nvSpPr>
        <p:spPr>
          <a:xfrm>
            <a:off x="5331451" y="74777"/>
            <a:ext cx="1823175" cy="646331"/>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Batillaria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attramentaria</a:t>
            </a:r>
            <a:endParaRPr lang="en-US" i="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1FB9D9A-5D38-8309-9CC7-29ABD6DFFCA3}"/>
              </a:ext>
            </a:extLst>
          </p:cNvPr>
          <p:cNvPicPr>
            <a:picLocks noChangeAspect="1"/>
          </p:cNvPicPr>
          <p:nvPr/>
        </p:nvPicPr>
        <p:blipFill>
          <a:blip r:embed="rId3"/>
          <a:stretch>
            <a:fillRect/>
          </a:stretch>
        </p:blipFill>
        <p:spPr>
          <a:xfrm>
            <a:off x="5331451" y="805401"/>
            <a:ext cx="1611356" cy="750795"/>
          </a:xfrm>
          <a:prstGeom prst="rect">
            <a:avLst/>
          </a:prstGeom>
        </p:spPr>
      </p:pic>
      <p:cxnSp>
        <p:nvCxnSpPr>
          <p:cNvPr id="19" name="Straight Connector 18">
            <a:extLst>
              <a:ext uri="{FF2B5EF4-FFF2-40B4-BE49-F238E27FC236}">
                <a16:creationId xmlns:a16="http://schemas.microsoft.com/office/drawing/2014/main" id="{8A1008B0-BE6F-446F-2D99-E05393334D57}"/>
              </a:ext>
            </a:extLst>
          </p:cNvPr>
          <p:cNvCxnSpPr>
            <a:cxnSpLocks/>
            <a:endCxn id="10" idx="2"/>
          </p:cNvCxnSpPr>
          <p:nvPr/>
        </p:nvCxnSpPr>
        <p:spPr>
          <a:xfrm flipH="1" flipV="1">
            <a:off x="6137129" y="1556196"/>
            <a:ext cx="281778" cy="197527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5BBA02-0055-5FCB-CEB3-5EBD42C09D7F}"/>
              </a:ext>
            </a:extLst>
          </p:cNvPr>
          <p:cNvCxnSpPr>
            <a:cxnSpLocks/>
          </p:cNvCxnSpPr>
          <p:nvPr/>
        </p:nvCxnSpPr>
        <p:spPr>
          <a:xfrm flipV="1">
            <a:off x="4809212" y="1556196"/>
            <a:ext cx="1318864" cy="19752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4941BB-4CC3-AD45-C000-EECE1D7C78B7}"/>
              </a:ext>
            </a:extLst>
          </p:cNvPr>
          <p:cNvSpPr txBox="1"/>
          <p:nvPr/>
        </p:nvSpPr>
        <p:spPr>
          <a:xfrm>
            <a:off x="7154626" y="111334"/>
            <a:ext cx="2638425" cy="646331"/>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Gracilaria</a:t>
            </a:r>
            <a:endParaRPr lang="en-US" i="1" dirty="0">
              <a:latin typeface="Arial" panose="020B0604020202020204" pitchFamily="34" charset="0"/>
              <a:cs typeface="Arial" panose="020B0604020202020204" pitchFamily="34" charset="0"/>
            </a:endParaRPr>
          </a:p>
          <a:p>
            <a:r>
              <a:rPr lang="en-US" i="1" dirty="0" err="1">
                <a:latin typeface="Arial" panose="020B0604020202020204" pitchFamily="34" charset="0"/>
                <a:cs typeface="Arial" panose="020B0604020202020204" pitchFamily="34" charset="0"/>
              </a:rPr>
              <a:t>vermiculophylla</a:t>
            </a:r>
            <a:endParaRPr lang="en-US" i="1" dirty="0">
              <a:latin typeface="Arial" panose="020B0604020202020204" pitchFamily="34" charset="0"/>
              <a:cs typeface="Arial" panose="020B0604020202020204" pitchFamily="34" charset="0"/>
            </a:endParaRPr>
          </a:p>
        </p:txBody>
      </p:sp>
      <p:pic>
        <p:nvPicPr>
          <p:cNvPr id="26" name="Picture 25" descr="vermiculophylla.rotate.jpg">
            <a:extLst>
              <a:ext uri="{FF2B5EF4-FFF2-40B4-BE49-F238E27FC236}">
                <a16:creationId xmlns:a16="http://schemas.microsoft.com/office/drawing/2014/main" id="{216C8888-EE7A-6425-6B85-A3A951185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2979" y="834768"/>
            <a:ext cx="1469612" cy="977291"/>
          </a:xfrm>
          <a:prstGeom prst="rect">
            <a:avLst/>
          </a:prstGeom>
          <a:ln>
            <a:solidFill>
              <a:srgbClr val="888270"/>
            </a:solidFill>
          </a:ln>
          <a:effectLst/>
        </p:spPr>
      </p:pic>
      <p:cxnSp>
        <p:nvCxnSpPr>
          <p:cNvPr id="27" name="Straight Connector 26">
            <a:extLst>
              <a:ext uri="{FF2B5EF4-FFF2-40B4-BE49-F238E27FC236}">
                <a16:creationId xmlns:a16="http://schemas.microsoft.com/office/drawing/2014/main" id="{31AC7111-EFF4-235E-D816-3D681B22DED8}"/>
              </a:ext>
            </a:extLst>
          </p:cNvPr>
          <p:cNvCxnSpPr>
            <a:cxnSpLocks/>
          </p:cNvCxnSpPr>
          <p:nvPr/>
        </p:nvCxnSpPr>
        <p:spPr>
          <a:xfrm flipV="1">
            <a:off x="4863909" y="1803006"/>
            <a:ext cx="3063876" cy="17553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30DCC-89E7-0D06-9507-D65CB09095EB}"/>
              </a:ext>
            </a:extLst>
          </p:cNvPr>
          <p:cNvCxnSpPr>
            <a:cxnSpLocks/>
            <a:stCxn id="42" idx="0"/>
            <a:endCxn id="26" idx="2"/>
          </p:cNvCxnSpPr>
          <p:nvPr/>
        </p:nvCxnSpPr>
        <p:spPr>
          <a:xfrm flipH="1" flipV="1">
            <a:off x="7927785" y="1812059"/>
            <a:ext cx="327465" cy="7354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BFEE1BD-8359-9A70-AD2E-D60B54AC500A}"/>
              </a:ext>
            </a:extLst>
          </p:cNvPr>
          <p:cNvSpPr txBox="1"/>
          <p:nvPr/>
        </p:nvSpPr>
        <p:spPr>
          <a:xfrm>
            <a:off x="3603381" y="88225"/>
            <a:ext cx="1823175" cy="646331"/>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Cercaria </a:t>
            </a:r>
            <a:r>
              <a:rPr lang="en-US" i="1" dirty="0" err="1">
                <a:latin typeface="Arial" panose="020B0604020202020204" pitchFamily="34" charset="0"/>
                <a:cs typeface="Arial" panose="020B0604020202020204" pitchFamily="34" charset="0"/>
              </a:rPr>
              <a:t>batillaria</a:t>
            </a:r>
            <a:r>
              <a:rPr lang="en-US" i="1" dirty="0">
                <a:latin typeface="Arial" panose="020B0604020202020204" pitchFamily="34" charset="0"/>
                <a:cs typeface="Arial" panose="020B0604020202020204" pitchFamily="34" charset="0"/>
              </a:rPr>
              <a:t> HL6</a:t>
            </a:r>
          </a:p>
        </p:txBody>
      </p:sp>
      <p:cxnSp>
        <p:nvCxnSpPr>
          <p:cNvPr id="38" name="Straight Connector 37">
            <a:extLst>
              <a:ext uri="{FF2B5EF4-FFF2-40B4-BE49-F238E27FC236}">
                <a16:creationId xmlns:a16="http://schemas.microsoft.com/office/drawing/2014/main" id="{FFC8D8A8-C97A-7B88-2B5E-849AA449CC7A}"/>
              </a:ext>
            </a:extLst>
          </p:cNvPr>
          <p:cNvCxnSpPr>
            <a:cxnSpLocks/>
          </p:cNvCxnSpPr>
          <p:nvPr/>
        </p:nvCxnSpPr>
        <p:spPr>
          <a:xfrm flipH="1" flipV="1">
            <a:off x="4280375" y="1902689"/>
            <a:ext cx="2617167" cy="16295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B636B8-829C-5B21-5C7B-18B6173EF4D6}"/>
              </a:ext>
            </a:extLst>
          </p:cNvPr>
          <p:cNvCxnSpPr>
            <a:cxnSpLocks/>
          </p:cNvCxnSpPr>
          <p:nvPr/>
        </p:nvCxnSpPr>
        <p:spPr>
          <a:xfrm flipH="1" flipV="1">
            <a:off x="4322901" y="1902689"/>
            <a:ext cx="888061" cy="16476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5DFCB6-179A-CA41-508E-1F8F58C09927}"/>
              </a:ext>
            </a:extLst>
          </p:cNvPr>
          <p:cNvSpPr txBox="1"/>
          <p:nvPr/>
        </p:nvSpPr>
        <p:spPr>
          <a:xfrm>
            <a:off x="116893" y="382845"/>
            <a:ext cx="3095307" cy="1569660"/>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Oysters are 10 – 4000X more likely than a shipping vector</a:t>
            </a:r>
          </a:p>
        </p:txBody>
      </p:sp>
      <p:sp>
        <p:nvSpPr>
          <p:cNvPr id="22" name="Triangle 21">
            <a:extLst>
              <a:ext uri="{FF2B5EF4-FFF2-40B4-BE49-F238E27FC236}">
                <a16:creationId xmlns:a16="http://schemas.microsoft.com/office/drawing/2014/main" id="{07AEF75B-DCA3-EA33-5A38-10807F9AE432}"/>
              </a:ext>
            </a:extLst>
          </p:cNvPr>
          <p:cNvSpPr/>
          <p:nvPr/>
        </p:nvSpPr>
        <p:spPr>
          <a:xfrm rot="16200000">
            <a:off x="1761752" y="3592833"/>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riangle 22">
            <a:extLst>
              <a:ext uri="{FF2B5EF4-FFF2-40B4-BE49-F238E27FC236}">
                <a16:creationId xmlns:a16="http://schemas.microsoft.com/office/drawing/2014/main" id="{513CA86F-7C14-18FE-179A-5FAABB8DFEA7}"/>
              </a:ext>
            </a:extLst>
          </p:cNvPr>
          <p:cNvSpPr/>
          <p:nvPr/>
        </p:nvSpPr>
        <p:spPr>
          <a:xfrm rot="5400000">
            <a:off x="7041544" y="3592834"/>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4" name="Picture 33" descr="A picture containing outdoor&#10;&#10;Description automatically generated">
            <a:extLst>
              <a:ext uri="{FF2B5EF4-FFF2-40B4-BE49-F238E27FC236}">
                <a16:creationId xmlns:a16="http://schemas.microsoft.com/office/drawing/2014/main" id="{C27BB60C-82C1-6EB2-7CB5-C6EBDEE7A912}"/>
              </a:ext>
            </a:extLst>
          </p:cNvPr>
          <p:cNvPicPr>
            <a:picLocks noChangeAspect="1"/>
          </p:cNvPicPr>
          <p:nvPr/>
        </p:nvPicPr>
        <p:blipFill>
          <a:blip r:embed="rId5"/>
          <a:stretch>
            <a:fillRect/>
          </a:stretch>
        </p:blipFill>
        <p:spPr>
          <a:xfrm>
            <a:off x="3821488" y="834768"/>
            <a:ext cx="1057143" cy="1086027"/>
          </a:xfrm>
          <a:prstGeom prst="rect">
            <a:avLst/>
          </a:prstGeom>
          <a:ln>
            <a:solidFill>
              <a:schemeClr val="tx1"/>
            </a:solidFill>
          </a:ln>
        </p:spPr>
      </p:pic>
      <p:sp>
        <p:nvSpPr>
          <p:cNvPr id="42" name="TextBox 41">
            <a:extLst>
              <a:ext uri="{FF2B5EF4-FFF2-40B4-BE49-F238E27FC236}">
                <a16:creationId xmlns:a16="http://schemas.microsoft.com/office/drawing/2014/main" id="{EC3F7225-0E5B-9EB5-A8F4-DF20E1C89860}"/>
              </a:ext>
            </a:extLst>
          </p:cNvPr>
          <p:cNvSpPr txBox="1"/>
          <p:nvPr/>
        </p:nvSpPr>
        <p:spPr>
          <a:xfrm>
            <a:off x="7627514" y="2547548"/>
            <a:ext cx="125547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BF = 4340</a:t>
            </a:r>
          </a:p>
        </p:txBody>
      </p:sp>
      <p:sp>
        <p:nvSpPr>
          <p:cNvPr id="2" name="TextBox 1">
            <a:extLst>
              <a:ext uri="{FF2B5EF4-FFF2-40B4-BE49-F238E27FC236}">
                <a16:creationId xmlns:a16="http://schemas.microsoft.com/office/drawing/2014/main" id="{F128FB76-5E36-F92D-453F-C4F58A53DE26}"/>
              </a:ext>
            </a:extLst>
          </p:cNvPr>
          <p:cNvSpPr txBox="1"/>
          <p:nvPr/>
        </p:nvSpPr>
        <p:spPr>
          <a:xfrm>
            <a:off x="2954229" y="4398713"/>
            <a:ext cx="3383196" cy="707886"/>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Strength of support </a:t>
            </a:r>
            <a:r>
              <a:rPr lang="en-US" sz="1600" dirty="0">
                <a:latin typeface="Arial" panose="020B0604020202020204" pitchFamily="34" charset="0"/>
                <a:cs typeface="Arial" panose="020B0604020202020204" pitchFamily="34" charset="0"/>
              </a:rPr>
              <a:t>(Bayes Factor)</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E7449B7-4A73-2CC9-5AF4-318ECE6AB250}"/>
              </a:ext>
            </a:extLst>
          </p:cNvPr>
          <p:cNvSpPr txBox="1"/>
          <p:nvPr/>
        </p:nvSpPr>
        <p:spPr>
          <a:xfrm>
            <a:off x="7192979" y="4254061"/>
            <a:ext cx="189853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oyster</a:t>
            </a:r>
          </a:p>
        </p:txBody>
      </p:sp>
      <p:sp>
        <p:nvSpPr>
          <p:cNvPr id="4" name="TextBox 3">
            <a:extLst>
              <a:ext uri="{FF2B5EF4-FFF2-40B4-BE49-F238E27FC236}">
                <a16:creationId xmlns:a16="http://schemas.microsoft.com/office/drawing/2014/main" id="{BA7FEDA1-8BA8-CB1E-3400-A4D8E03D98E6}"/>
              </a:ext>
            </a:extLst>
          </p:cNvPr>
          <p:cNvSpPr txBox="1"/>
          <p:nvPr/>
        </p:nvSpPr>
        <p:spPr>
          <a:xfrm>
            <a:off x="0" y="4292579"/>
            <a:ext cx="21582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shipping</a:t>
            </a:r>
          </a:p>
        </p:txBody>
      </p:sp>
      <p:pic>
        <p:nvPicPr>
          <p:cNvPr id="5" name="Picture 4">
            <a:extLst>
              <a:ext uri="{FF2B5EF4-FFF2-40B4-BE49-F238E27FC236}">
                <a16:creationId xmlns:a16="http://schemas.microsoft.com/office/drawing/2014/main" id="{94F3C85C-B171-F973-52BA-0A572986C42C}"/>
              </a:ext>
            </a:extLst>
          </p:cNvPr>
          <p:cNvPicPr>
            <a:picLocks noChangeAspect="1"/>
          </p:cNvPicPr>
          <p:nvPr/>
        </p:nvPicPr>
        <p:blipFill>
          <a:blip r:embed="rId6">
            <a:alphaModFix/>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7489056" y="3278554"/>
            <a:ext cx="1518189" cy="1054878"/>
          </a:xfrm>
          <a:prstGeom prst="rect">
            <a:avLst/>
          </a:prstGeom>
          <a:ln>
            <a:noFill/>
          </a:ln>
        </p:spPr>
      </p:pic>
      <p:pic>
        <p:nvPicPr>
          <p:cNvPr id="6" name="Picture 5" descr="A picture containing text&#10;&#10;Description automatically generated">
            <a:extLst>
              <a:ext uri="{FF2B5EF4-FFF2-40B4-BE49-F238E27FC236}">
                <a16:creationId xmlns:a16="http://schemas.microsoft.com/office/drawing/2014/main" id="{5B611320-D153-F5D5-B7E3-FE930D7724FB}"/>
              </a:ext>
            </a:extLst>
          </p:cNvPr>
          <p:cNvPicPr>
            <a:picLocks noChangeAspect="1"/>
          </p:cNvPicPr>
          <p:nvPr/>
        </p:nvPicPr>
        <p:blipFill>
          <a:blip r:embed="rId8"/>
          <a:stretch>
            <a:fillRect/>
          </a:stretch>
        </p:blipFill>
        <p:spPr>
          <a:xfrm flipH="1">
            <a:off x="337759" y="3087653"/>
            <a:ext cx="1366463" cy="1366463"/>
          </a:xfrm>
          <a:prstGeom prst="rect">
            <a:avLst/>
          </a:prstGeom>
        </p:spPr>
      </p:pic>
    </p:spTree>
    <p:extLst>
      <p:ext uri="{BB962C8B-B14F-4D97-AF65-F5344CB8AC3E}">
        <p14:creationId xmlns:p14="http://schemas.microsoft.com/office/powerpoint/2010/main" val="2383290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E04941BB-4CC3-AD45-C000-EECE1D7C78B7}"/>
              </a:ext>
            </a:extLst>
          </p:cNvPr>
          <p:cNvSpPr txBox="1"/>
          <p:nvPr/>
        </p:nvSpPr>
        <p:spPr>
          <a:xfrm>
            <a:off x="3556696" y="165802"/>
            <a:ext cx="1756500" cy="646331"/>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Undaria</a:t>
            </a:r>
            <a:r>
              <a:rPr lang="en-US" i="1" dirty="0">
                <a:latin typeface="Arial" panose="020B0604020202020204" pitchFamily="34" charset="0"/>
                <a:cs typeface="Arial" panose="020B0604020202020204" pitchFamily="34" charset="0"/>
              </a:rPr>
              <a:t> pinnatifida</a:t>
            </a:r>
          </a:p>
        </p:txBody>
      </p:sp>
      <p:cxnSp>
        <p:nvCxnSpPr>
          <p:cNvPr id="27" name="Straight Connector 26">
            <a:extLst>
              <a:ext uri="{FF2B5EF4-FFF2-40B4-BE49-F238E27FC236}">
                <a16:creationId xmlns:a16="http://schemas.microsoft.com/office/drawing/2014/main" id="{31AC7111-EFF4-235E-D816-3D681B22DED8}"/>
              </a:ext>
            </a:extLst>
          </p:cNvPr>
          <p:cNvCxnSpPr>
            <a:cxnSpLocks/>
            <a:stCxn id="20" idx="0"/>
            <a:endCxn id="8" idx="2"/>
          </p:cNvCxnSpPr>
          <p:nvPr/>
        </p:nvCxnSpPr>
        <p:spPr>
          <a:xfrm flipH="1" flipV="1">
            <a:off x="4245928" y="2219594"/>
            <a:ext cx="332263" cy="132186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30DCC-89E7-0D06-9507-D65CB09095EB}"/>
              </a:ext>
            </a:extLst>
          </p:cNvPr>
          <p:cNvCxnSpPr>
            <a:cxnSpLocks/>
          </p:cNvCxnSpPr>
          <p:nvPr/>
        </p:nvCxnSpPr>
        <p:spPr>
          <a:xfrm flipH="1" flipV="1">
            <a:off x="4273087" y="2219594"/>
            <a:ext cx="332263" cy="13218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10;&#10;Description automatically generated">
            <a:extLst>
              <a:ext uri="{FF2B5EF4-FFF2-40B4-BE49-F238E27FC236}">
                <a16:creationId xmlns:a16="http://schemas.microsoft.com/office/drawing/2014/main" id="{C27BB60C-82C1-6EB2-7CB5-C6EBDEE7A912}"/>
              </a:ext>
            </a:extLst>
          </p:cNvPr>
          <p:cNvPicPr>
            <a:picLocks noChangeAspect="1"/>
          </p:cNvPicPr>
          <p:nvPr/>
        </p:nvPicPr>
        <p:blipFill>
          <a:blip r:embed="rId2"/>
          <a:stretch>
            <a:fillRect/>
          </a:stretch>
        </p:blipFill>
        <p:spPr>
          <a:xfrm>
            <a:off x="1625039" y="930622"/>
            <a:ext cx="1057143" cy="1086027"/>
          </a:xfrm>
          <a:prstGeom prst="rect">
            <a:avLst/>
          </a:prstGeom>
          <a:ln>
            <a:solidFill>
              <a:schemeClr val="tx1"/>
            </a:solidFill>
          </a:ln>
        </p:spPr>
      </p:pic>
      <p:sp>
        <p:nvSpPr>
          <p:cNvPr id="35" name="TextBox 34">
            <a:extLst>
              <a:ext uri="{FF2B5EF4-FFF2-40B4-BE49-F238E27FC236}">
                <a16:creationId xmlns:a16="http://schemas.microsoft.com/office/drawing/2014/main" id="{FBFEE1BD-8359-9A70-AD2E-D60B54AC500A}"/>
              </a:ext>
            </a:extLst>
          </p:cNvPr>
          <p:cNvSpPr txBox="1"/>
          <p:nvPr/>
        </p:nvSpPr>
        <p:spPr>
          <a:xfrm>
            <a:off x="1404225" y="191269"/>
            <a:ext cx="1823175" cy="646331"/>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Cercaria </a:t>
            </a:r>
            <a:r>
              <a:rPr lang="en-US" i="1" dirty="0" err="1">
                <a:latin typeface="Arial" panose="020B0604020202020204" pitchFamily="34" charset="0"/>
                <a:cs typeface="Arial" panose="020B0604020202020204" pitchFamily="34" charset="0"/>
              </a:rPr>
              <a:t>batillaria</a:t>
            </a:r>
            <a:r>
              <a:rPr lang="en-US" i="1" dirty="0">
                <a:latin typeface="Arial" panose="020B0604020202020204" pitchFamily="34" charset="0"/>
                <a:cs typeface="Arial" panose="020B0604020202020204" pitchFamily="34" charset="0"/>
              </a:rPr>
              <a:t> HL1</a:t>
            </a:r>
          </a:p>
        </p:txBody>
      </p:sp>
      <p:cxnSp>
        <p:nvCxnSpPr>
          <p:cNvPr id="38" name="Straight Connector 37">
            <a:extLst>
              <a:ext uri="{FF2B5EF4-FFF2-40B4-BE49-F238E27FC236}">
                <a16:creationId xmlns:a16="http://schemas.microsoft.com/office/drawing/2014/main" id="{FFC8D8A8-C97A-7B88-2B5E-849AA449CC7A}"/>
              </a:ext>
            </a:extLst>
          </p:cNvPr>
          <p:cNvCxnSpPr>
            <a:cxnSpLocks/>
            <a:endCxn id="34" idx="2"/>
          </p:cNvCxnSpPr>
          <p:nvPr/>
        </p:nvCxnSpPr>
        <p:spPr>
          <a:xfrm flipH="1" flipV="1">
            <a:off x="2153611" y="2016649"/>
            <a:ext cx="2418389" cy="151482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B636B8-829C-5B21-5C7B-18B6173EF4D6}"/>
              </a:ext>
            </a:extLst>
          </p:cNvPr>
          <p:cNvCxnSpPr>
            <a:cxnSpLocks/>
          </p:cNvCxnSpPr>
          <p:nvPr/>
        </p:nvCxnSpPr>
        <p:spPr>
          <a:xfrm flipH="1" flipV="1">
            <a:off x="2153611" y="2043808"/>
            <a:ext cx="2481764" cy="15057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5DFCB6-179A-CA41-508E-1F8F58C09927}"/>
              </a:ext>
            </a:extLst>
          </p:cNvPr>
          <p:cNvSpPr txBox="1"/>
          <p:nvPr/>
        </p:nvSpPr>
        <p:spPr>
          <a:xfrm>
            <a:off x="5714740" y="372794"/>
            <a:ext cx="3095307" cy="1200329"/>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Neither oysters nor shipping are more likely to be a vector</a:t>
            </a:r>
          </a:p>
        </p:txBody>
      </p:sp>
      <p:pic>
        <p:nvPicPr>
          <p:cNvPr id="8" name="Picture 7" descr="http://www.fucoidanforce.com/wp-content/themes/fucoidanforce1/images/natural-ocean-wakame.png">
            <a:extLst>
              <a:ext uri="{FF2B5EF4-FFF2-40B4-BE49-F238E27FC236}">
                <a16:creationId xmlns:a16="http://schemas.microsoft.com/office/drawing/2014/main" id="{1E7E7F48-61FF-4DFB-44AF-3BBBBF0DD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999" y="837600"/>
            <a:ext cx="1307857" cy="1381994"/>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pic>
        <p:nvPicPr>
          <p:cNvPr id="20" name="Picture 19" descr="Timeline&#10;&#10;Description automatically generated">
            <a:extLst>
              <a:ext uri="{FF2B5EF4-FFF2-40B4-BE49-F238E27FC236}">
                <a16:creationId xmlns:a16="http://schemas.microsoft.com/office/drawing/2014/main" id="{198713BD-A21B-1562-328C-57117DD185EA}"/>
              </a:ext>
            </a:extLst>
          </p:cNvPr>
          <p:cNvPicPr>
            <a:picLocks noChangeAspect="1"/>
          </p:cNvPicPr>
          <p:nvPr/>
        </p:nvPicPr>
        <p:blipFill rotWithShape="1">
          <a:blip r:embed="rId4"/>
          <a:srcRect t="41143"/>
          <a:stretch/>
        </p:blipFill>
        <p:spPr>
          <a:xfrm>
            <a:off x="1949862" y="3541462"/>
            <a:ext cx="5256657" cy="857251"/>
          </a:xfrm>
          <a:prstGeom prst="rect">
            <a:avLst/>
          </a:prstGeom>
        </p:spPr>
      </p:pic>
      <p:sp>
        <p:nvSpPr>
          <p:cNvPr id="31" name="Triangle 30">
            <a:extLst>
              <a:ext uri="{FF2B5EF4-FFF2-40B4-BE49-F238E27FC236}">
                <a16:creationId xmlns:a16="http://schemas.microsoft.com/office/drawing/2014/main" id="{4D0A73D9-BECB-40D8-9915-A5F7150D97DA}"/>
              </a:ext>
            </a:extLst>
          </p:cNvPr>
          <p:cNvSpPr/>
          <p:nvPr/>
        </p:nvSpPr>
        <p:spPr>
          <a:xfrm rot="16200000">
            <a:off x="1761752" y="3592833"/>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riangle 31">
            <a:extLst>
              <a:ext uri="{FF2B5EF4-FFF2-40B4-BE49-F238E27FC236}">
                <a16:creationId xmlns:a16="http://schemas.microsoft.com/office/drawing/2014/main" id="{FC64C41B-2AE4-F55C-4DB9-C903CCDB52B0}"/>
              </a:ext>
            </a:extLst>
          </p:cNvPr>
          <p:cNvSpPr/>
          <p:nvPr/>
        </p:nvSpPr>
        <p:spPr>
          <a:xfrm rot="5400000">
            <a:off x="7041544" y="3592834"/>
            <a:ext cx="353085" cy="304384"/>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2FD9606-2CD8-90CE-18C6-E5F1BA87AEEB}"/>
              </a:ext>
            </a:extLst>
          </p:cNvPr>
          <p:cNvSpPr txBox="1"/>
          <p:nvPr/>
        </p:nvSpPr>
        <p:spPr>
          <a:xfrm>
            <a:off x="2954229" y="4398713"/>
            <a:ext cx="3383196" cy="707886"/>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Strength of support </a:t>
            </a:r>
            <a:r>
              <a:rPr lang="en-US" sz="1600" dirty="0">
                <a:latin typeface="Arial" panose="020B0604020202020204" pitchFamily="34" charset="0"/>
                <a:cs typeface="Arial" panose="020B0604020202020204" pitchFamily="34" charset="0"/>
              </a:rPr>
              <a:t>(Bayes Factor)</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AB5C99E-1AC6-BFCD-9642-CFC8378450DE}"/>
              </a:ext>
            </a:extLst>
          </p:cNvPr>
          <p:cNvSpPr txBox="1"/>
          <p:nvPr/>
        </p:nvSpPr>
        <p:spPr>
          <a:xfrm>
            <a:off x="7192979" y="4254061"/>
            <a:ext cx="189853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oyster</a:t>
            </a:r>
          </a:p>
        </p:txBody>
      </p:sp>
      <p:sp>
        <p:nvSpPr>
          <p:cNvPr id="4" name="TextBox 3">
            <a:extLst>
              <a:ext uri="{FF2B5EF4-FFF2-40B4-BE49-F238E27FC236}">
                <a16:creationId xmlns:a16="http://schemas.microsoft.com/office/drawing/2014/main" id="{5095E2DD-3F88-9E03-D63D-DCAD7322D003}"/>
              </a:ext>
            </a:extLst>
          </p:cNvPr>
          <p:cNvSpPr txBox="1"/>
          <p:nvPr/>
        </p:nvSpPr>
        <p:spPr>
          <a:xfrm>
            <a:off x="0" y="4292579"/>
            <a:ext cx="215822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 shipping</a:t>
            </a:r>
          </a:p>
        </p:txBody>
      </p:sp>
      <p:pic>
        <p:nvPicPr>
          <p:cNvPr id="5" name="Picture 4">
            <a:extLst>
              <a:ext uri="{FF2B5EF4-FFF2-40B4-BE49-F238E27FC236}">
                <a16:creationId xmlns:a16="http://schemas.microsoft.com/office/drawing/2014/main" id="{EB3A1341-D0FA-4B41-229E-02B90017B1AA}"/>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7489056" y="3278554"/>
            <a:ext cx="1518189" cy="1054878"/>
          </a:xfrm>
          <a:prstGeom prst="rect">
            <a:avLst/>
          </a:prstGeom>
          <a:ln>
            <a:noFill/>
          </a:ln>
        </p:spPr>
      </p:pic>
      <p:pic>
        <p:nvPicPr>
          <p:cNvPr id="6" name="Picture 5" descr="A picture containing text&#10;&#10;Description automatically generated">
            <a:extLst>
              <a:ext uri="{FF2B5EF4-FFF2-40B4-BE49-F238E27FC236}">
                <a16:creationId xmlns:a16="http://schemas.microsoft.com/office/drawing/2014/main" id="{0AFFEC08-E1D1-D70C-B57B-729FB86DB028}"/>
              </a:ext>
            </a:extLst>
          </p:cNvPr>
          <p:cNvPicPr>
            <a:picLocks noChangeAspect="1"/>
          </p:cNvPicPr>
          <p:nvPr/>
        </p:nvPicPr>
        <p:blipFill>
          <a:blip r:embed="rId7"/>
          <a:stretch>
            <a:fillRect/>
          </a:stretch>
        </p:blipFill>
        <p:spPr>
          <a:xfrm flipH="1">
            <a:off x="337759" y="3087653"/>
            <a:ext cx="1366463" cy="1366463"/>
          </a:xfrm>
          <a:prstGeom prst="rect">
            <a:avLst/>
          </a:prstGeom>
        </p:spPr>
      </p:pic>
    </p:spTree>
    <p:extLst>
      <p:ext uri="{BB962C8B-B14F-4D97-AF65-F5344CB8AC3E}">
        <p14:creationId xmlns:p14="http://schemas.microsoft.com/office/powerpoint/2010/main" val="4169140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5F4AC6B-2CC2-D18D-1666-860B65C3B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649" y="1341494"/>
            <a:ext cx="1730160" cy="1441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A977BC-2A67-81E2-9E3A-01EED3619335}"/>
              </a:ext>
            </a:extLst>
          </p:cNvPr>
          <p:cNvPicPr>
            <a:picLocks noChangeAspect="1"/>
          </p:cNvPicPr>
          <p:nvPr/>
        </p:nvPicPr>
        <p:blipFill>
          <a:blip r:embed="rId4"/>
          <a:stretch>
            <a:fillRect/>
          </a:stretch>
        </p:blipFill>
        <p:spPr>
          <a:xfrm>
            <a:off x="35342" y="1920342"/>
            <a:ext cx="2833473" cy="1320228"/>
          </a:xfrm>
          <a:prstGeom prst="rect">
            <a:avLst/>
          </a:prstGeom>
        </p:spPr>
      </p:pic>
      <p:pic>
        <p:nvPicPr>
          <p:cNvPr id="7" name="Picture 6" descr="vermiculophylla.rotate.jpg">
            <a:extLst>
              <a:ext uri="{FF2B5EF4-FFF2-40B4-BE49-F238E27FC236}">
                <a16:creationId xmlns:a16="http://schemas.microsoft.com/office/drawing/2014/main" id="{25ADBFE7-B387-2FDA-DD8F-C50D09A2E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243" y="1876157"/>
            <a:ext cx="2121017" cy="1410475"/>
          </a:xfrm>
          <a:prstGeom prst="rect">
            <a:avLst/>
          </a:prstGeom>
          <a:ln>
            <a:solidFill>
              <a:srgbClr val="888270"/>
            </a:solidFill>
          </a:ln>
          <a:effectLst/>
        </p:spPr>
      </p:pic>
      <p:sp>
        <p:nvSpPr>
          <p:cNvPr id="4" name="TextBox 3">
            <a:extLst>
              <a:ext uri="{FF2B5EF4-FFF2-40B4-BE49-F238E27FC236}">
                <a16:creationId xmlns:a16="http://schemas.microsoft.com/office/drawing/2014/main" id="{5512E359-A5A6-2C4D-63D0-C42240A9C9D9}"/>
              </a:ext>
            </a:extLst>
          </p:cNvPr>
          <p:cNvSpPr txBox="1"/>
          <p:nvPr/>
        </p:nvSpPr>
        <p:spPr>
          <a:xfrm>
            <a:off x="35341" y="2944888"/>
            <a:ext cx="2638425"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Battillaria</a:t>
            </a:r>
            <a:r>
              <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attramentaria</a:t>
            </a:r>
            <a:endPar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7A06F5E7-ECA9-932A-60BB-5C28F1EF338F}"/>
              </a:ext>
            </a:extLst>
          </p:cNvPr>
          <p:cNvSpPr txBox="1"/>
          <p:nvPr/>
        </p:nvSpPr>
        <p:spPr>
          <a:xfrm>
            <a:off x="2904617" y="1850988"/>
            <a:ext cx="151146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Gracilaria</a:t>
            </a:r>
            <a:endPar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vermiculophylla</a:t>
            </a:r>
            <a:endPar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26" name="Picture 2">
            <a:extLst>
              <a:ext uri="{FF2B5EF4-FFF2-40B4-BE49-F238E27FC236}">
                <a16:creationId xmlns:a16="http://schemas.microsoft.com/office/drawing/2014/main" id="{A27CBECC-596F-26B0-7A05-34333A4BC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66" y="3410232"/>
            <a:ext cx="2319036" cy="16564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F48E2C-1689-9F42-7459-FBCF7572C640}"/>
              </a:ext>
            </a:extLst>
          </p:cNvPr>
          <p:cNvSpPr txBox="1"/>
          <p:nvPr/>
        </p:nvSpPr>
        <p:spPr>
          <a:xfrm>
            <a:off x="35342" y="3406266"/>
            <a:ext cx="224130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Didemnum</a:t>
            </a:r>
            <a:r>
              <a:rPr kumimoji="0" lang="en-US" sz="1400" b="0" i="1"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 vexillum</a:t>
            </a:r>
          </a:p>
        </p:txBody>
      </p:sp>
      <p:pic>
        <p:nvPicPr>
          <p:cNvPr id="1028" name="Picture 4" descr="Haminoea japonica">
            <a:extLst>
              <a:ext uri="{FF2B5EF4-FFF2-40B4-BE49-F238E27FC236}">
                <a16:creationId xmlns:a16="http://schemas.microsoft.com/office/drawing/2014/main" id="{DE639CE8-0EEB-8360-E204-23E0A897DA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2660" b="12709"/>
          <a:stretch/>
        </p:blipFill>
        <p:spPr bwMode="auto">
          <a:xfrm rot="16200000">
            <a:off x="371561" y="-221713"/>
            <a:ext cx="1699253" cy="23499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4AA74A-D7BD-1F2A-20FB-0E20F211C0EC}"/>
              </a:ext>
            </a:extLst>
          </p:cNvPr>
          <p:cNvSpPr txBox="1"/>
          <p:nvPr/>
        </p:nvSpPr>
        <p:spPr>
          <a:xfrm>
            <a:off x="51943" y="1495126"/>
            <a:ext cx="186581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Haminoea</a:t>
            </a:r>
            <a:r>
              <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japonica</a:t>
            </a:r>
          </a:p>
        </p:txBody>
      </p:sp>
      <p:pic>
        <p:nvPicPr>
          <p:cNvPr id="2" name="Picture 2" descr="&lt;p&gt;&lt;em&gt;Hemigrapsus sanguineus&lt;/em&gt;.&lt;/p&gt;&#10;">
            <a:extLst>
              <a:ext uri="{FF2B5EF4-FFF2-40B4-BE49-F238E27FC236}">
                <a16:creationId xmlns:a16="http://schemas.microsoft.com/office/drawing/2014/main" id="{BEC782E3-1A71-536A-8CC4-6E17579488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6387" y="149247"/>
            <a:ext cx="1790539" cy="13496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830378-EFF5-516E-FC2D-546D23DE6978}"/>
              </a:ext>
            </a:extLst>
          </p:cNvPr>
          <p:cNvSpPr txBox="1"/>
          <p:nvPr/>
        </p:nvSpPr>
        <p:spPr>
          <a:xfrm>
            <a:off x="2370402" y="1495127"/>
            <a:ext cx="224130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lumMod val="65000"/>
                  </a:prstClr>
                </a:solidFill>
                <a:effectLst/>
                <a:uLnTx/>
                <a:uFillTx/>
                <a:latin typeface="Arial" panose="020B0604020202020204" pitchFamily="34" charset="0"/>
                <a:ea typeface="+mn-ea"/>
                <a:cs typeface="Arial" panose="020B0604020202020204" pitchFamily="34" charset="0"/>
              </a:rPr>
              <a:t>Hemigrapsus</a:t>
            </a:r>
            <a:r>
              <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err="1">
                <a:ln>
                  <a:noFill/>
                </a:ln>
                <a:solidFill>
                  <a:prstClr val="white">
                    <a:lumMod val="65000"/>
                  </a:prstClr>
                </a:solidFill>
                <a:effectLst/>
                <a:uLnTx/>
                <a:uFillTx/>
                <a:latin typeface="Arial" panose="020B0604020202020204" pitchFamily="34" charset="0"/>
                <a:ea typeface="+mn-ea"/>
                <a:cs typeface="Arial" panose="020B0604020202020204" pitchFamily="34" charset="0"/>
              </a:rPr>
              <a:t>sanguineus</a:t>
            </a:r>
            <a:endPar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pic>
        <p:nvPicPr>
          <p:cNvPr id="10" name="Picture 9" descr="A close up of a black and brown beetle&#10;&#10;Description automatically generated with low confidence">
            <a:extLst>
              <a:ext uri="{FF2B5EF4-FFF2-40B4-BE49-F238E27FC236}">
                <a16:creationId xmlns:a16="http://schemas.microsoft.com/office/drawing/2014/main" id="{05402E93-8C2D-6705-E7EA-64E2F41EDAB1}"/>
              </a:ext>
            </a:extLst>
          </p:cNvPr>
          <p:cNvPicPr>
            <a:picLocks noChangeAspect="1"/>
          </p:cNvPicPr>
          <p:nvPr/>
        </p:nvPicPr>
        <p:blipFill>
          <a:blip r:embed="rId9"/>
          <a:stretch>
            <a:fillRect/>
          </a:stretch>
        </p:blipFill>
        <p:spPr>
          <a:xfrm>
            <a:off x="4585046" y="172383"/>
            <a:ext cx="2194710" cy="894891"/>
          </a:xfrm>
          <a:prstGeom prst="rect">
            <a:avLst/>
          </a:prstGeom>
        </p:spPr>
      </p:pic>
      <p:sp>
        <p:nvSpPr>
          <p:cNvPr id="11" name="TextBox 10">
            <a:extLst>
              <a:ext uri="{FF2B5EF4-FFF2-40B4-BE49-F238E27FC236}">
                <a16:creationId xmlns:a16="http://schemas.microsoft.com/office/drawing/2014/main" id="{34562106-7D31-FFBD-E99B-B444B4751EC7}"/>
              </a:ext>
            </a:extLst>
          </p:cNvPr>
          <p:cNvSpPr txBox="1"/>
          <p:nvPr/>
        </p:nvSpPr>
        <p:spPr>
          <a:xfrm>
            <a:off x="4867563" y="981036"/>
            <a:ext cx="185572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lumMod val="65000"/>
                  </a:prstClr>
                </a:solidFill>
                <a:effectLst/>
                <a:uLnTx/>
                <a:uFillTx/>
                <a:latin typeface="Arial" panose="020B0604020202020204" pitchFamily="34" charset="0"/>
                <a:ea typeface="+mn-ea"/>
                <a:cs typeface="Arial" panose="020B0604020202020204" pitchFamily="34" charset="0"/>
              </a:rPr>
              <a:t>Hemigrapsus</a:t>
            </a:r>
            <a:r>
              <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err="1">
                <a:ln>
                  <a:noFill/>
                </a:ln>
                <a:solidFill>
                  <a:prstClr val="white">
                    <a:lumMod val="65000"/>
                  </a:prstClr>
                </a:solidFill>
                <a:effectLst/>
                <a:uLnTx/>
                <a:uFillTx/>
                <a:latin typeface="Arial" panose="020B0604020202020204" pitchFamily="34" charset="0"/>
                <a:ea typeface="+mn-ea"/>
                <a:cs typeface="Arial" panose="020B0604020202020204" pitchFamily="34" charset="0"/>
              </a:rPr>
              <a:t>takanoi</a:t>
            </a:r>
            <a:endPar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pic>
        <p:nvPicPr>
          <p:cNvPr id="12" name="Picture 4" descr="Image of Mutimo cylindricus">
            <a:extLst>
              <a:ext uri="{FF2B5EF4-FFF2-40B4-BE49-F238E27FC236}">
                <a16:creationId xmlns:a16="http://schemas.microsoft.com/office/drawing/2014/main" id="{FF948D92-8DAE-32C2-8AC9-E5E79694356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729" t="8097" r="14394" b="8119"/>
          <a:stretch/>
        </p:blipFill>
        <p:spPr bwMode="auto">
          <a:xfrm>
            <a:off x="5436911" y="3028972"/>
            <a:ext cx="1286379" cy="20486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F9D67D4-B35E-A1D5-FFC8-A97811431BFD}"/>
              </a:ext>
            </a:extLst>
          </p:cNvPr>
          <p:cNvSpPr txBox="1"/>
          <p:nvPr/>
        </p:nvSpPr>
        <p:spPr>
          <a:xfrm>
            <a:off x="5391646" y="4571843"/>
            <a:ext cx="263842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Mutimo</a:t>
            </a:r>
            <a:endParaRPr kumimoji="0" lang="en-US" sz="1400" b="0" i="1"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cylindricus</a:t>
            </a:r>
            <a:endParaRPr kumimoji="0" lang="en-US" sz="1400" b="0" i="1"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endParaRPr>
          </a:p>
        </p:txBody>
      </p:sp>
      <p:pic>
        <p:nvPicPr>
          <p:cNvPr id="17" name="Picture 16" descr="http://www.fucoidanforce.com/wp-content/themes/fucoidanforce1/images/natural-ocean-wakame.png">
            <a:extLst>
              <a:ext uri="{FF2B5EF4-FFF2-40B4-BE49-F238E27FC236}">
                <a16:creationId xmlns:a16="http://schemas.microsoft.com/office/drawing/2014/main" id="{980201B2-9599-2B05-6FB0-A8E75F8B68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5201" y="2661719"/>
            <a:ext cx="2245174" cy="2372443"/>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sp>
        <p:nvSpPr>
          <p:cNvPr id="18" name="TextBox 17">
            <a:extLst>
              <a:ext uri="{FF2B5EF4-FFF2-40B4-BE49-F238E27FC236}">
                <a16:creationId xmlns:a16="http://schemas.microsoft.com/office/drawing/2014/main" id="{F587E22C-0F8B-E215-4746-A3D1ACFB4235}"/>
              </a:ext>
            </a:extLst>
          </p:cNvPr>
          <p:cNvSpPr txBox="1"/>
          <p:nvPr/>
        </p:nvSpPr>
        <p:spPr>
          <a:xfrm>
            <a:off x="6904935" y="2657553"/>
            <a:ext cx="263842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Undaria</a:t>
            </a:r>
            <a:endPar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pinnatifida</a:t>
            </a:r>
          </a:p>
        </p:txBody>
      </p:sp>
      <p:sp>
        <p:nvSpPr>
          <p:cNvPr id="19" name="TextBox 18">
            <a:extLst>
              <a:ext uri="{FF2B5EF4-FFF2-40B4-BE49-F238E27FC236}">
                <a16:creationId xmlns:a16="http://schemas.microsoft.com/office/drawing/2014/main" id="{7294BF0B-F7C4-6584-EC1F-AF42DE664A71}"/>
              </a:ext>
            </a:extLst>
          </p:cNvPr>
          <p:cNvSpPr txBox="1"/>
          <p:nvPr/>
        </p:nvSpPr>
        <p:spPr>
          <a:xfrm>
            <a:off x="5350237" y="2691882"/>
            <a:ext cx="2241307"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rPr>
              <a:t>Ulva </a:t>
            </a:r>
            <a:r>
              <a:rPr kumimoji="0" lang="en-US" sz="1400" b="0" i="1" u="none" strike="noStrike" kern="1200" cap="none" spc="0" normalizeH="0" baseline="0" noProof="0" dirty="0" err="1">
                <a:ln>
                  <a:noFill/>
                </a:ln>
                <a:solidFill>
                  <a:prstClr val="white">
                    <a:lumMod val="65000"/>
                  </a:prstClr>
                </a:solidFill>
                <a:effectLst/>
                <a:uLnTx/>
                <a:uFillTx/>
                <a:latin typeface="Arial" panose="020B0604020202020204" pitchFamily="34" charset="0"/>
                <a:ea typeface="+mn-ea"/>
                <a:cs typeface="Arial" panose="020B0604020202020204" pitchFamily="34" charset="0"/>
              </a:rPr>
              <a:t>pertusa</a:t>
            </a:r>
            <a:endParaRPr kumimoji="0" lang="en-US" sz="1400" b="0" i="1" u="none" strike="noStrike" kern="1200" cap="none" spc="0" normalizeH="0" baseline="0" noProof="0" dirty="0">
              <a:ln>
                <a:noFill/>
              </a:ln>
              <a:solidFill>
                <a:prstClr val="white">
                  <a:lumMod val="65000"/>
                </a:prstClr>
              </a:solidFill>
              <a:effectLst/>
              <a:uLnTx/>
              <a:uFillTx/>
              <a:latin typeface="Arial" panose="020B0604020202020204" pitchFamily="34" charset="0"/>
              <a:ea typeface="+mn-ea"/>
              <a:cs typeface="Arial" panose="020B0604020202020204" pitchFamily="34" charset="0"/>
            </a:endParaRPr>
          </a:p>
        </p:txBody>
      </p:sp>
      <p:pic>
        <p:nvPicPr>
          <p:cNvPr id="21" name="Picture 20" descr="A close-up of a shrimp&#10;&#10;Description automatically generated with medium confidence">
            <a:extLst>
              <a:ext uri="{FF2B5EF4-FFF2-40B4-BE49-F238E27FC236}">
                <a16:creationId xmlns:a16="http://schemas.microsoft.com/office/drawing/2014/main" id="{2FEEAB2F-F674-C73B-6026-842234E0F856}"/>
              </a:ext>
            </a:extLst>
          </p:cNvPr>
          <p:cNvPicPr>
            <a:picLocks noChangeAspect="1"/>
          </p:cNvPicPr>
          <p:nvPr/>
        </p:nvPicPr>
        <p:blipFill>
          <a:blip r:embed="rId12"/>
          <a:stretch>
            <a:fillRect/>
          </a:stretch>
        </p:blipFill>
        <p:spPr>
          <a:xfrm>
            <a:off x="2467891" y="3390167"/>
            <a:ext cx="2874673" cy="1696583"/>
          </a:xfrm>
          <a:prstGeom prst="rect">
            <a:avLst/>
          </a:prstGeom>
        </p:spPr>
      </p:pic>
      <p:sp>
        <p:nvSpPr>
          <p:cNvPr id="23" name="TextBox 22">
            <a:extLst>
              <a:ext uri="{FF2B5EF4-FFF2-40B4-BE49-F238E27FC236}">
                <a16:creationId xmlns:a16="http://schemas.microsoft.com/office/drawing/2014/main" id="{51864015-CBF0-A53A-0ED1-336CBF1574F1}"/>
              </a:ext>
            </a:extLst>
          </p:cNvPr>
          <p:cNvSpPr txBox="1"/>
          <p:nvPr/>
        </p:nvSpPr>
        <p:spPr>
          <a:xfrm>
            <a:off x="2519113" y="4758910"/>
            <a:ext cx="2226121"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Palaemon</a:t>
            </a:r>
            <a:r>
              <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4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macrodactylus</a:t>
            </a:r>
            <a:endPar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7C2A40B-FD43-1F5F-8C58-2A75A0E0051A}"/>
              </a:ext>
            </a:extLst>
          </p:cNvPr>
          <p:cNvSpPr txBox="1"/>
          <p:nvPr/>
        </p:nvSpPr>
        <p:spPr>
          <a:xfrm>
            <a:off x="6785818" y="109338"/>
            <a:ext cx="2285757" cy="2308324"/>
          </a:xfrm>
          <a:prstGeom prst="rect">
            <a:avLst/>
          </a:prstGeom>
          <a:no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Criteria for inclusion</a:t>
            </a:r>
          </a:p>
          <a:p>
            <a:pPr marL="285750" marR="0" lvl="0" indent="-2857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Genetic data are publicly available</a:t>
            </a:r>
          </a:p>
          <a:p>
            <a:pPr marL="285750" marR="0" lvl="0" indent="-2857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regions in Japan</a:t>
            </a:r>
          </a:p>
          <a:p>
            <a:pPr marL="285750" marR="0" lvl="0" indent="-285750" algn="l" defTabSz="4572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Western NA, Europe or both</a:t>
            </a:r>
          </a:p>
        </p:txBody>
      </p:sp>
    </p:spTree>
    <p:extLst>
      <p:ext uri="{BB962C8B-B14F-4D97-AF65-F5344CB8AC3E}">
        <p14:creationId xmlns:p14="http://schemas.microsoft.com/office/powerpoint/2010/main" val="287284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pic>
        <p:nvPicPr>
          <p:cNvPr id="8" name="Picture 7">
            <a:extLst>
              <a:ext uri="{FF2B5EF4-FFF2-40B4-BE49-F238E27FC236}">
                <a16:creationId xmlns:a16="http://schemas.microsoft.com/office/drawing/2014/main" id="{E32BA2FF-CE7A-0A87-B6BF-3DFAD1F1E6C9}"/>
              </a:ext>
            </a:extLst>
          </p:cNvPr>
          <p:cNvPicPr>
            <a:picLocks noChangeAspect="1"/>
          </p:cNvPicPr>
          <p:nvPr/>
        </p:nvPicPr>
        <p:blipFill>
          <a:blip r:embed="rId2"/>
          <a:stretch>
            <a:fillRect/>
          </a:stretch>
        </p:blipFill>
        <p:spPr>
          <a:xfrm>
            <a:off x="5969785" y="1063229"/>
            <a:ext cx="2897515" cy="3394472"/>
          </a:xfrm>
          <a:prstGeom prst="rect">
            <a:avLst/>
          </a:prstGeom>
        </p:spPr>
      </p:pic>
      <p:sp>
        <p:nvSpPr>
          <p:cNvPr id="11" name="Content Placeholder 2">
            <a:extLst>
              <a:ext uri="{FF2B5EF4-FFF2-40B4-BE49-F238E27FC236}">
                <a16:creationId xmlns:a16="http://schemas.microsoft.com/office/drawing/2014/main" id="{E78D45D4-628A-F26E-D6FE-4F242C515623}"/>
              </a:ext>
            </a:extLst>
          </p:cNvPr>
          <p:cNvSpPr>
            <a:spLocks noGrp="1"/>
          </p:cNvSpPr>
          <p:nvPr>
            <p:ph idx="1"/>
          </p:nvPr>
        </p:nvSpPr>
        <p:spPr>
          <a:xfrm>
            <a:off x="457201" y="1200150"/>
            <a:ext cx="5301574" cy="3819321"/>
          </a:xfrm>
        </p:spPr>
        <p:txBody>
          <a:bodyPr>
            <a:normAutofit/>
          </a:bodyPr>
          <a:lstStyle/>
          <a:p>
            <a:r>
              <a:rPr lang="en-US" dirty="0">
                <a:latin typeface="Arial" panose="020B0604020202020204" pitchFamily="34" charset="0"/>
                <a:cs typeface="Arial" panose="020B0604020202020204" pitchFamily="34" charset="0"/>
              </a:rPr>
              <a:t>There is weak (F</a:t>
            </a:r>
            <a:r>
              <a:rPr lang="en-US" baseline="-25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&lt; 1%) but significant genetic differentiation in the native range</a:t>
            </a:r>
          </a:p>
        </p:txBody>
      </p:sp>
    </p:spTree>
    <p:extLst>
      <p:ext uri="{BB962C8B-B14F-4D97-AF65-F5344CB8AC3E}">
        <p14:creationId xmlns:p14="http://schemas.microsoft.com/office/powerpoint/2010/main" val="1756251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pic>
        <p:nvPicPr>
          <p:cNvPr id="4" name="Picture 3">
            <a:extLst>
              <a:ext uri="{FF2B5EF4-FFF2-40B4-BE49-F238E27FC236}">
                <a16:creationId xmlns:a16="http://schemas.microsoft.com/office/drawing/2014/main" id="{695C4349-A3F7-62FD-393E-CDCD7DECB380}"/>
              </a:ext>
            </a:extLst>
          </p:cNvPr>
          <p:cNvPicPr>
            <a:picLocks noChangeAspect="1"/>
          </p:cNvPicPr>
          <p:nvPr/>
        </p:nvPicPr>
        <p:blipFill>
          <a:blip r:embed="rId2"/>
          <a:stretch>
            <a:fillRect/>
          </a:stretch>
        </p:blipFill>
        <p:spPr>
          <a:xfrm>
            <a:off x="5758775" y="1075754"/>
            <a:ext cx="3181959" cy="2991991"/>
          </a:xfrm>
          <a:prstGeom prst="rect">
            <a:avLst/>
          </a:prstGeom>
        </p:spPr>
      </p:pic>
      <p:sp>
        <p:nvSpPr>
          <p:cNvPr id="7" name="Content Placeholder 2">
            <a:extLst>
              <a:ext uri="{FF2B5EF4-FFF2-40B4-BE49-F238E27FC236}">
                <a16:creationId xmlns:a16="http://schemas.microsoft.com/office/drawing/2014/main" id="{2E31741B-6B82-2FC7-441F-11632BB85AE3}"/>
              </a:ext>
            </a:extLst>
          </p:cNvPr>
          <p:cNvSpPr>
            <a:spLocks noGrp="1"/>
          </p:cNvSpPr>
          <p:nvPr>
            <p:ph idx="1"/>
          </p:nvPr>
        </p:nvSpPr>
        <p:spPr>
          <a:xfrm>
            <a:off x="457201" y="1200150"/>
            <a:ext cx="5301574" cy="3819321"/>
          </a:xfrm>
        </p:spPr>
        <p:txBody>
          <a:bodyPr>
            <a:normAutofit/>
          </a:bodyPr>
          <a:lstStyle/>
          <a:p>
            <a:r>
              <a:rPr lang="en-US" dirty="0">
                <a:latin typeface="Arial" panose="020B0604020202020204" pitchFamily="34" charset="0"/>
                <a:cs typeface="Arial" panose="020B0604020202020204" pitchFamily="34" charset="0"/>
              </a:rPr>
              <a:t>There is weak (F</a:t>
            </a:r>
            <a:r>
              <a:rPr lang="en-US" baseline="-25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&lt; 1%) but significant genetic differentiation in the native range</a:t>
            </a:r>
          </a:p>
          <a:p>
            <a:r>
              <a:rPr lang="en-US" dirty="0">
                <a:latin typeface="Arial" panose="020B0604020202020204" pitchFamily="34" charset="0"/>
                <a:cs typeface="Arial" panose="020B0604020202020204" pitchFamily="34" charset="0"/>
              </a:rPr>
              <a:t>Transport of locally-adapted genetic stocks by oyster biologists yielded “deliberate” ecological fitting in the non-native range.</a:t>
            </a:r>
          </a:p>
        </p:txBody>
      </p:sp>
    </p:spTree>
    <p:extLst>
      <p:ext uri="{BB962C8B-B14F-4D97-AF65-F5344CB8AC3E}">
        <p14:creationId xmlns:p14="http://schemas.microsoft.com/office/powerpoint/2010/main" val="1151177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a:xfrm>
            <a:off x="457201" y="1200150"/>
            <a:ext cx="5301574" cy="3819321"/>
          </a:xfrm>
        </p:spPr>
        <p:txBody>
          <a:bodyPr>
            <a:noAutofit/>
          </a:bodyPr>
          <a:lstStyle/>
          <a:p>
            <a:r>
              <a:rPr lang="en-US" dirty="0">
                <a:latin typeface="Arial" panose="020B0604020202020204" pitchFamily="34" charset="0"/>
                <a:cs typeface="Arial" panose="020B0604020202020204" pitchFamily="34" charset="0"/>
              </a:rPr>
              <a:t>There is weak (F</a:t>
            </a:r>
            <a:r>
              <a:rPr lang="en-US" baseline="-25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&lt; 1%) but significant genetic differentiation in the native range</a:t>
            </a:r>
          </a:p>
          <a:p>
            <a:r>
              <a:rPr lang="en-US" dirty="0">
                <a:latin typeface="Arial" panose="020B0604020202020204" pitchFamily="34" charset="0"/>
                <a:cs typeface="Arial" panose="020B0604020202020204" pitchFamily="34" charset="0"/>
              </a:rPr>
              <a:t>Transport of locally-adapted genetic stocks by oyster biologists yielded “deliberate” ecological fitting in the non-native range.</a:t>
            </a:r>
          </a:p>
          <a:p>
            <a:r>
              <a:rPr lang="en-US" dirty="0">
                <a:latin typeface="Arial" panose="020B0604020202020204" pitchFamily="34" charset="0"/>
                <a:cs typeface="Arial" panose="020B0604020202020204" pitchFamily="34" charset="0"/>
              </a:rPr>
              <a:t>We now have a mechanism to delineate oyster vs other vectors.</a:t>
            </a:r>
          </a:p>
        </p:txBody>
      </p:sp>
      <p:pic>
        <p:nvPicPr>
          <p:cNvPr id="6" name="Picture 5" descr="Diagram&#10;&#10;Description automatically generated">
            <a:extLst>
              <a:ext uri="{FF2B5EF4-FFF2-40B4-BE49-F238E27FC236}">
                <a16:creationId xmlns:a16="http://schemas.microsoft.com/office/drawing/2014/main" id="{90120577-7930-B7D5-2591-E1037D17E0D4}"/>
              </a:ext>
            </a:extLst>
          </p:cNvPr>
          <p:cNvPicPr>
            <a:picLocks noChangeAspect="1"/>
          </p:cNvPicPr>
          <p:nvPr/>
        </p:nvPicPr>
        <p:blipFill>
          <a:blip r:embed="rId2"/>
          <a:stretch>
            <a:fillRect/>
          </a:stretch>
        </p:blipFill>
        <p:spPr>
          <a:xfrm>
            <a:off x="5529295" y="2996697"/>
            <a:ext cx="3614705" cy="2022774"/>
          </a:xfrm>
          <a:prstGeom prst="rect">
            <a:avLst/>
          </a:prstGeom>
          <a:ln>
            <a:solidFill>
              <a:schemeClr val="tx1"/>
            </a:solidFill>
          </a:ln>
        </p:spPr>
      </p:pic>
    </p:spTree>
    <p:extLst>
      <p:ext uri="{BB962C8B-B14F-4D97-AF65-F5344CB8AC3E}">
        <p14:creationId xmlns:p14="http://schemas.microsoft.com/office/powerpoint/2010/main" val="1792248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a:xfrm>
            <a:off x="457200" y="205979"/>
            <a:ext cx="3935896" cy="857250"/>
          </a:xfrm>
        </p:spPr>
        <p:txBody>
          <a:bodyPr/>
          <a:lstStyle/>
          <a:p>
            <a:r>
              <a:rPr lang="en-US" dirty="0">
                <a:latin typeface="Arial" panose="020B0604020202020204" pitchFamily="34" charset="0"/>
                <a:cs typeface="Arial" panose="020B0604020202020204" pitchFamily="34" charset="0"/>
              </a:rPr>
              <a:t>Acknowledgements</a:t>
            </a:r>
          </a:p>
        </p:txBody>
      </p:sp>
      <p:graphicFrame>
        <p:nvGraphicFramePr>
          <p:cNvPr id="4" name="Table 3">
            <a:extLst>
              <a:ext uri="{FF2B5EF4-FFF2-40B4-BE49-F238E27FC236}">
                <a16:creationId xmlns:a16="http://schemas.microsoft.com/office/drawing/2014/main" id="{4DBBEA91-9B12-3138-8CB1-2BE0B7DAB040}"/>
              </a:ext>
            </a:extLst>
          </p:cNvPr>
          <p:cNvGraphicFramePr>
            <a:graphicFrameLocks noGrp="1"/>
          </p:cNvGraphicFramePr>
          <p:nvPr>
            <p:extLst>
              <p:ext uri="{D42A27DB-BD31-4B8C-83A1-F6EECF244321}">
                <p14:modId xmlns:p14="http://schemas.microsoft.com/office/powerpoint/2010/main" val="3662368298"/>
              </p:ext>
            </p:extLst>
          </p:nvPr>
        </p:nvGraphicFramePr>
        <p:xfrm>
          <a:off x="4750906" y="34627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Eric </a:t>
                      </a:r>
                      <a:r>
                        <a:rPr lang="en-US" sz="1600" b="0" i="0" u="none" strike="noStrike" dirty="0" err="1">
                          <a:solidFill>
                            <a:srgbClr val="000000"/>
                          </a:solidFill>
                          <a:effectLst/>
                          <a:latin typeface="Optima" panose="02000503060000020004" pitchFamily="2" charset="0"/>
                          <a:cs typeface="Arial" panose="020B0604020202020204" pitchFamily="34" charset="0"/>
                        </a:rPr>
                        <a:t>Pante</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Takefumi</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Yorisue</a:t>
                      </a:r>
                      <a:r>
                        <a:rPr lang="en-US" sz="1600" b="0" i="0" u="none" strike="noStrike" dirty="0">
                          <a:solidFill>
                            <a:srgbClr val="000000"/>
                          </a:solidFill>
                          <a:effectLst/>
                          <a:latin typeface="Optima" panose="02000503060000020004" pitchFamily="2" charset="0"/>
                          <a:cs typeface="Arial" panose="020B0604020202020204" pitchFamily="34" charset="0"/>
                        </a:rPr>
                        <a:t>, Masahiro </a:t>
                      </a:r>
                      <a:r>
                        <a:rPr lang="en-US" sz="1600" b="0" i="0" u="none" strike="noStrike" dirty="0" err="1">
                          <a:solidFill>
                            <a:srgbClr val="000000"/>
                          </a:solidFill>
                          <a:effectLst/>
                          <a:latin typeface="Optima" panose="02000503060000020004" pitchFamily="2" charset="0"/>
                          <a:cs typeface="Arial" panose="020B0604020202020204" pitchFamily="34" charset="0"/>
                        </a:rPr>
                        <a:t>Nakaoka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Mits</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Masahiro Hori, Gen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Ryuta</a:t>
                      </a:r>
                      <a:r>
                        <a:rPr lang="en-US" sz="1600" b="0" i="0" u="none" strike="noStrike" dirty="0">
                          <a:solidFill>
                            <a:srgbClr val="000000"/>
                          </a:solidFill>
                          <a:effectLst/>
                          <a:latin typeface="Optima" panose="02000503060000020004" pitchFamily="2" charset="0"/>
                          <a:cs typeface="Arial" panose="020B0604020202020204" pitchFamily="34" charset="0"/>
                        </a:rPr>
                        <a:t> Terada, </a:t>
                      </a:r>
                      <a:r>
                        <a:rPr lang="en-US" sz="1600" b="0" i="0" u="none" strike="noStrike" dirty="0" err="1">
                          <a:solidFill>
                            <a:srgbClr val="000000"/>
                          </a:solidFill>
                          <a:effectLst/>
                          <a:latin typeface="Optima" panose="02000503060000020004" pitchFamily="2" charset="0"/>
                          <a:cs typeface="Arial" panose="020B0604020202020204" pitchFamily="34" charset="0"/>
                        </a:rPr>
                        <a:t>Hikaru</a:t>
                      </a:r>
                      <a:r>
                        <a:rPr lang="en-US" sz="1600" b="0" i="0" u="none" strike="noStrike" dirty="0">
                          <a:solidFill>
                            <a:srgbClr val="000000"/>
                          </a:solidFill>
                          <a:effectLst/>
                          <a:latin typeface="Optima" panose="02000503060000020004" pitchFamily="2"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Kun-Seop</a:t>
                      </a:r>
                      <a:r>
                        <a:rPr lang="en-US" sz="1600" b="0" i="0" u="none" strike="noStrike" dirty="0">
                          <a:solidFill>
                            <a:srgbClr val="000000"/>
                          </a:solidFill>
                          <a:effectLst/>
                          <a:latin typeface="Optima" panose="02000503060000020004" pitchFamily="2" charset="0"/>
                          <a:cs typeface="Arial" panose="020B0604020202020204" pitchFamily="34" charset="0"/>
                        </a:rPr>
                        <a:t>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Jennifer </a:t>
                      </a:r>
                      <a:r>
                        <a:rPr lang="en-US" sz="1600" b="0" i="0" u="none" strike="noStrike" dirty="0" err="1">
                          <a:solidFill>
                            <a:srgbClr val="000000"/>
                          </a:solidFill>
                          <a:effectLst/>
                          <a:latin typeface="Optima" panose="02000503060000020004" pitchFamily="2" charset="0"/>
                          <a:cs typeface="Arial" panose="020B0604020202020204" pitchFamily="34" charset="0"/>
                        </a:rPr>
                        <a:t>Ruesink</a:t>
                      </a:r>
                      <a:r>
                        <a:rPr lang="en-US" sz="1600" b="0" i="0" u="none" strike="noStrike" dirty="0">
                          <a:solidFill>
                            <a:srgbClr val="000000"/>
                          </a:solidFill>
                          <a:effectLst/>
                          <a:latin typeface="Optima" panose="02000503060000020004" pitchFamily="2" charset="0"/>
                          <a:cs typeface="Arial" panose="020B0604020202020204" pitchFamily="34" charset="0"/>
                        </a:rPr>
                        <a:t>, Hilary Heyford, Danielle </a:t>
                      </a:r>
                      <a:r>
                        <a:rPr lang="en-US" sz="1600" b="0" i="0" u="none" strike="noStrike" dirty="0" err="1">
                          <a:solidFill>
                            <a:srgbClr val="000000"/>
                          </a:solidFill>
                          <a:effectLst/>
                          <a:latin typeface="Optima" panose="02000503060000020004" pitchFamily="2" charset="0"/>
                          <a:cs typeface="Arial" panose="020B0604020202020204" pitchFamily="34" charset="0"/>
                        </a:rPr>
                        <a:t>Zacherl</a:t>
                      </a:r>
                      <a:r>
                        <a:rPr lang="en-US" sz="1600" b="0" i="0" u="none" strike="noStrike" dirty="0">
                          <a:solidFill>
                            <a:srgbClr val="000000"/>
                          </a:solidFill>
                          <a:effectLst/>
                          <a:latin typeface="Optima" panose="02000503060000020004" pitchFamily="2" charset="0"/>
                          <a:cs typeface="Arial" panose="020B0604020202020204" pitchFamily="34" charset="0"/>
                        </a:rPr>
                        <a:t>,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 Judith </a:t>
                      </a:r>
                      <a:r>
                        <a:rPr lang="en-US" sz="1600" b="0" i="0" u="none" strike="noStrike" dirty="0" err="1">
                          <a:solidFill>
                            <a:srgbClr val="000000"/>
                          </a:solidFill>
                          <a:effectLst/>
                          <a:latin typeface="Optima" panose="02000503060000020004" pitchFamily="2" charset="0"/>
                          <a:cs typeface="Arial" panose="020B0604020202020204" pitchFamily="34" charset="0"/>
                        </a:rPr>
                        <a:t>Kochmann</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pic>
        <p:nvPicPr>
          <p:cNvPr id="6" name="Picture 5" descr="NSF-logo.gif">
            <a:extLst>
              <a:ext uri="{FF2B5EF4-FFF2-40B4-BE49-F238E27FC236}">
                <a16:creationId xmlns:a16="http://schemas.microsoft.com/office/drawing/2014/main" id="{D67BA986-EC61-D5B9-C92C-8C1345C30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0" y="1082573"/>
            <a:ext cx="2024694" cy="2054669"/>
          </a:xfrm>
          <a:prstGeom prst="rect">
            <a:avLst/>
          </a:prstGeom>
        </p:spPr>
      </p:pic>
      <p:sp>
        <p:nvSpPr>
          <p:cNvPr id="7" name="TextBox 6">
            <a:extLst>
              <a:ext uri="{FF2B5EF4-FFF2-40B4-BE49-F238E27FC236}">
                <a16:creationId xmlns:a16="http://schemas.microsoft.com/office/drawing/2014/main" id="{00F1E742-894A-778E-1C10-A70B36404039}"/>
              </a:ext>
            </a:extLst>
          </p:cNvPr>
          <p:cNvSpPr txBox="1"/>
          <p:nvPr/>
        </p:nvSpPr>
        <p:spPr>
          <a:xfrm>
            <a:off x="197953" y="3828021"/>
            <a:ext cx="407587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Also Lauren Lees, Hannah Rothkopf, Hannah Miller, Dallas Crowder, Ryan Carnegie, Osamu Miura</a:t>
            </a:r>
          </a:p>
        </p:txBody>
      </p:sp>
      <p:sp>
        <p:nvSpPr>
          <p:cNvPr id="9" name="TextBox 8">
            <a:extLst>
              <a:ext uri="{FF2B5EF4-FFF2-40B4-BE49-F238E27FC236}">
                <a16:creationId xmlns:a16="http://schemas.microsoft.com/office/drawing/2014/main" id="{08600F01-5E36-D7EC-454E-4C334B4579D0}"/>
              </a:ext>
            </a:extLst>
          </p:cNvPr>
          <p:cNvSpPr txBox="1"/>
          <p:nvPr/>
        </p:nvSpPr>
        <p:spPr>
          <a:xfrm>
            <a:off x="178906" y="3041493"/>
            <a:ext cx="1766171"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OCE-1924599</a:t>
            </a:r>
          </a:p>
        </p:txBody>
      </p:sp>
      <p:pic>
        <p:nvPicPr>
          <p:cNvPr id="10" name="Picture 9" descr="Logo&#10;&#10;Description automatically generated">
            <a:extLst>
              <a:ext uri="{FF2B5EF4-FFF2-40B4-BE49-F238E27FC236}">
                <a16:creationId xmlns:a16="http://schemas.microsoft.com/office/drawing/2014/main" id="{C59B771E-F4B2-3B73-8935-B03CB5E4E871}"/>
              </a:ext>
            </a:extLst>
          </p:cNvPr>
          <p:cNvPicPr>
            <a:picLocks noChangeAspect="1"/>
          </p:cNvPicPr>
          <p:nvPr/>
        </p:nvPicPr>
        <p:blipFill>
          <a:blip r:embed="rId3"/>
          <a:stretch>
            <a:fillRect/>
          </a:stretch>
        </p:blipFill>
        <p:spPr>
          <a:xfrm>
            <a:off x="2422157" y="1376215"/>
            <a:ext cx="1851669" cy="1884155"/>
          </a:xfrm>
          <a:prstGeom prst="rect">
            <a:avLst/>
          </a:prstGeom>
        </p:spPr>
      </p:pic>
    </p:spTree>
    <p:extLst>
      <p:ext uri="{BB962C8B-B14F-4D97-AF65-F5344CB8AC3E}">
        <p14:creationId xmlns:p14="http://schemas.microsoft.com/office/powerpoint/2010/main" val="127887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Arial" panose="020B0604020202020204" pitchFamily="34" charset="0"/>
                <a:cs typeface="Arial" panose="020B0604020202020204" pitchFamily="34" charset="0"/>
              </a:rPr>
              <a:t>The greatest agency of all that spreads marine animals to new quarters of the world must be the business of oyster culture, a very ancient and world-wide craft. </a:t>
            </a:r>
            <a:br>
              <a:rPr lang="en-US" sz="2800" i="1" dirty="0">
                <a:solidFill>
                  <a:srgbClr val="FFFFFF"/>
                </a:solidFill>
                <a:latin typeface="Arial" panose="020B0604020202020204" pitchFamily="34" charset="0"/>
                <a:cs typeface="Arial" panose="020B0604020202020204" pitchFamily="34" charset="0"/>
              </a:rPr>
            </a:br>
            <a:r>
              <a:rPr lang="en-US" sz="2800" dirty="0">
                <a:solidFill>
                  <a:srgbClr val="FFFFFF"/>
                </a:solidFill>
                <a:latin typeface="Arial" panose="020B0604020202020204" pitchFamily="34" charset="0"/>
                <a:cs typeface="Arial" panose="020B0604020202020204" pitchFamily="34" charset="0"/>
              </a:rPr>
              <a:t>– Charles Elton (1958)</a:t>
            </a:r>
          </a:p>
        </p:txBody>
      </p:sp>
    </p:spTree>
    <p:extLst>
      <p:ext uri="{BB962C8B-B14F-4D97-AF65-F5344CB8AC3E}">
        <p14:creationId xmlns:p14="http://schemas.microsoft.com/office/powerpoint/2010/main" val="223517784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5FCA-925B-335D-1F95-095064EF6C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76EEB-630B-125B-CA58-281FAB45B8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6541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sp>
        <p:nvSpPr>
          <p:cNvPr id="13" name="TextBox 12">
            <a:extLst>
              <a:ext uri="{FF2B5EF4-FFF2-40B4-BE49-F238E27FC236}">
                <a16:creationId xmlns:a16="http://schemas.microsoft.com/office/drawing/2014/main" id="{DA4C3FB0-9A35-93BC-578E-C394733BD50E}"/>
              </a:ext>
            </a:extLst>
          </p:cNvPr>
          <p:cNvSpPr txBox="1"/>
          <p:nvPr/>
        </p:nvSpPr>
        <p:spPr>
          <a:xfrm>
            <a:off x="155231" y="4308821"/>
            <a:ext cx="199715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Puget Sound WA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4443387" y="4343913"/>
            <a:ext cx="1774845"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Northern Japan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6430356" y="4343913"/>
            <a:ext cx="1813317"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Southern Japan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82484"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Imai and Sakai 1961</a:t>
            </a:r>
          </a:p>
        </p:txBody>
      </p:sp>
    </p:spTree>
    <p:extLst>
      <p:ext uri="{BB962C8B-B14F-4D97-AF65-F5344CB8AC3E}">
        <p14:creationId xmlns:p14="http://schemas.microsoft.com/office/powerpoint/2010/main" val="2199050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E5E418-589B-E4E5-D965-A89B8ADD63AA}"/>
              </a:ext>
            </a:extLst>
          </p:cNvPr>
          <p:cNvGrpSpPr/>
          <p:nvPr/>
        </p:nvGrpSpPr>
        <p:grpSpPr>
          <a:xfrm>
            <a:off x="4726239" y="1039098"/>
            <a:ext cx="4268216" cy="3865215"/>
            <a:chOff x="4726239" y="1039098"/>
            <a:chExt cx="4268216" cy="3865215"/>
          </a:xfrm>
        </p:grpSpPr>
        <p:pic>
          <p:nvPicPr>
            <p:cNvPr id="8" name="Picture 7">
              <a:extLst>
                <a:ext uri="{FF2B5EF4-FFF2-40B4-BE49-F238E27FC236}">
                  <a16:creationId xmlns:a16="http://schemas.microsoft.com/office/drawing/2014/main" id="{F662ACAE-FB54-E757-EFE9-1EF6DEA23741}"/>
                </a:ext>
              </a:extLst>
            </p:cNvPr>
            <p:cNvPicPr>
              <a:picLocks noChangeAspect="1"/>
            </p:cNvPicPr>
            <p:nvPr/>
          </p:nvPicPr>
          <p:blipFill rotWithShape="1">
            <a:blip r:embed="rId3"/>
            <a:srcRect l="51265" r="-264"/>
            <a:stretch/>
          </p:blipFill>
          <p:spPr>
            <a:xfrm>
              <a:off x="4726239" y="1039098"/>
              <a:ext cx="4268216" cy="3865215"/>
            </a:xfrm>
            <a:prstGeom prst="rect">
              <a:avLst/>
            </a:prstGeom>
            <a:ln>
              <a:noFill/>
            </a:ln>
          </p:spPr>
        </p:pic>
        <p:sp>
          <p:nvSpPr>
            <p:cNvPr id="10" name="TextBox 9">
              <a:extLst>
                <a:ext uri="{FF2B5EF4-FFF2-40B4-BE49-F238E27FC236}">
                  <a16:creationId xmlns:a16="http://schemas.microsoft.com/office/drawing/2014/main" id="{CF47BEB4-85A6-4CFB-903B-8E79600F5EF4}"/>
                </a:ext>
              </a:extLst>
            </p:cNvPr>
            <p:cNvSpPr txBox="1"/>
            <p:nvPr/>
          </p:nvSpPr>
          <p:spPr>
            <a:xfrm>
              <a:off x="5223415" y="1354235"/>
              <a:ext cx="3568045" cy="52322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Native: r = -0.76; p = 0.001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Introduced: r = -0.63; p &lt; 0.001</a:t>
              </a:r>
            </a:p>
          </p:txBody>
        </p:sp>
      </p:grpSp>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Arial" panose="020B0604020202020204" pitchFamily="34"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602674" y="1650435"/>
            <a:ext cx="3397827" cy="224676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Introduced populations maintain similar heterozygosity as their genetic source</a:t>
            </a:r>
          </a:p>
        </p:txBody>
      </p:sp>
    </p:spTree>
    <p:extLst>
      <p:ext uri="{BB962C8B-B14F-4D97-AF65-F5344CB8AC3E}">
        <p14:creationId xmlns:p14="http://schemas.microsoft.com/office/powerpoint/2010/main" val="2828837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Arial" panose="020B0604020202020204" pitchFamily="34" charset="0"/>
                <a:cs typeface="Arial" panose="020B0604020202020204" pitchFamily="34" charset="0"/>
              </a:rPr>
              <a:t>Crassostrea (</a:t>
            </a:r>
            <a:r>
              <a:rPr lang="en-US" i="1" dirty="0" err="1">
                <a:latin typeface="Arial" panose="020B0604020202020204" pitchFamily="34" charset="0"/>
                <a:cs typeface="Arial" panose="020B0604020202020204" pitchFamily="34" charset="0"/>
              </a:rPr>
              <a:t>Magallana</a:t>
            </a:r>
            <a:r>
              <a:rPr lang="en-US" i="1" dirty="0">
                <a:latin typeface="Arial" panose="020B0604020202020204" pitchFamily="34" charset="0"/>
                <a:cs typeface="Arial" panose="020B0604020202020204" pitchFamily="34" charset="0"/>
              </a:rPr>
              <a:t>) gigas </a:t>
            </a:r>
            <a:br>
              <a:rPr lang="en-US" i="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308645" cy="830997"/>
          </a:xfrm>
          <a:prstGeom prst="rect">
            <a:avLst/>
          </a:prstGeom>
          <a:solidFill>
            <a:schemeClr val="bg1"/>
          </a:solidFill>
          <a:ln>
            <a:solidFill>
              <a:schemeClr val="tx1"/>
            </a:solidFill>
          </a:ln>
        </p:spPr>
        <p:txBody>
          <a:bodyPr wrap="none" rtlCol="0">
            <a:spAutoFit/>
          </a:bodyPr>
          <a:lstStyle/>
          <a:p>
            <a:r>
              <a:rPr lang="en-US" sz="1600" i="1" dirty="0">
                <a:latin typeface="Arial" panose="020B0604020202020204" pitchFamily="34" charset="0"/>
                <a:cs typeface="Arial" panose="020B0604020202020204" pitchFamily="34" charset="0"/>
              </a:rPr>
              <a:t>C. gigas </a:t>
            </a:r>
            <a:r>
              <a:rPr lang="en-US" sz="1600" dirty="0">
                <a:latin typeface="Arial" panose="020B0604020202020204" pitchFamily="34" charset="0"/>
                <a:cs typeface="Arial" panose="020B0604020202020204" pitchFamily="34" charset="0"/>
              </a:rPr>
              <a:t>aquaculture</a:t>
            </a:r>
            <a:endParaRPr lang="en-US" sz="1600" i="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$1.2 Billion per year</a:t>
            </a:r>
          </a:p>
          <a:p>
            <a:r>
              <a:rPr lang="en-US" sz="1600" dirty="0">
                <a:latin typeface="Arial" panose="020B0604020202020204" pitchFamily="34"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130438"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Eric </a:t>
            </a:r>
            <a:r>
              <a:rPr lang="en-US" sz="1600" dirty="0" err="1">
                <a:solidFill>
                  <a:schemeClr val="bg1"/>
                </a:solidFill>
                <a:latin typeface="Arial" panose="020B0604020202020204" pitchFamily="34" charset="0"/>
                <a:cs typeface="Arial" panose="020B0604020202020204" pitchFamily="34" charset="0"/>
              </a:rPr>
              <a:t>Pante</a:t>
            </a: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7129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2" descr="/var/folders/t4/g0f1t91j5cldw3gn3yk5x4lj8jw1r7/T/com.microsoft.Powerpoint/WebArchiveCopyPasteTempFiles/p2211">
            <a:extLst>
              <a:ext uri="{FF2B5EF4-FFF2-40B4-BE49-F238E27FC236}">
                <a16:creationId xmlns:a16="http://schemas.microsoft.com/office/drawing/2014/main" id="{8841A018-CB10-2831-C18B-F9C3D1F7B5D4}"/>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8" y="1255277"/>
            <a:ext cx="5424782" cy="35491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Arial" panose="020B0604020202020204" pitchFamily="34" charset="0"/>
                <a:cs typeface="Arial" panose="020B0604020202020204" pitchFamily="34" charset="0"/>
              </a:rPr>
              <a:t>Crassostrea (</a:t>
            </a:r>
            <a:r>
              <a:rPr lang="en-US" i="1" dirty="0" err="1">
                <a:latin typeface="Arial" panose="020B0604020202020204" pitchFamily="34" charset="0"/>
                <a:cs typeface="Arial" panose="020B0604020202020204" pitchFamily="34" charset="0"/>
              </a:rPr>
              <a:t>Magallana</a:t>
            </a:r>
            <a:r>
              <a:rPr lang="en-US" i="1" dirty="0">
                <a:latin typeface="Arial" panose="020B0604020202020204" pitchFamily="34" charset="0"/>
                <a:cs typeface="Arial" panose="020B0604020202020204" pitchFamily="34" charset="0"/>
              </a:rPr>
              <a:t>) gigas </a:t>
            </a:r>
            <a:br>
              <a:rPr lang="en-US" i="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Arial" panose="020B0604020202020204" pitchFamily="34" charset="0"/>
                <a:ea typeface="Arial" panose="020B0604020202020204" pitchFamily="34" charset="0"/>
                <a:cs typeface="Arial" panose="020B0604020202020204" pitchFamily="34" charset="0"/>
              </a:rPr>
              <a:t>Troost 2010</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Arial" panose="020B0604020202020204" pitchFamily="34" charset="0"/>
                <a:cs typeface="Arial" panose="020B0604020202020204" pitchFamily="34" charset="0"/>
              </a:rPr>
              <a:t>Crassostrea (</a:t>
            </a:r>
            <a:r>
              <a:rPr lang="en-US" i="1" dirty="0" err="1">
                <a:latin typeface="Arial" panose="020B0604020202020204" pitchFamily="34" charset="0"/>
                <a:cs typeface="Arial" panose="020B0604020202020204" pitchFamily="34" charset="0"/>
              </a:rPr>
              <a:t>Magallana</a:t>
            </a:r>
            <a:r>
              <a:rPr lang="en-US" i="1" dirty="0">
                <a:latin typeface="Arial" panose="020B0604020202020204" pitchFamily="34" charset="0"/>
                <a:cs typeface="Arial" panose="020B0604020202020204" pitchFamily="34" charset="0"/>
              </a:rPr>
              <a:t>) gigas </a:t>
            </a:r>
            <a:br>
              <a:rPr lang="en-US" i="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An important </a:t>
            </a:r>
            <a:r>
              <a:rPr lang="en-US" sz="1800" dirty="0">
                <a:effectLst/>
                <a:latin typeface="Arial" panose="020B0604020202020204" pitchFamily="34" charset="0"/>
                <a:ea typeface="Arial" panose="020B0604020202020204" pitchFamily="34" charset="0"/>
                <a:cs typeface="Arial" panose="020B0604020202020204" pitchFamily="34" charset="0"/>
              </a:rPr>
              <a:t>vector for nonnative marine and estuarine species</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4572000" y="4852028"/>
            <a:ext cx="4572000" cy="276999"/>
          </a:xfrm>
          <a:prstGeom prst="rect">
            <a:avLst/>
          </a:prstGeom>
          <a:noFill/>
        </p:spPr>
        <p:txBody>
          <a:bodyPr wrap="square">
            <a:spAutoFit/>
          </a:bodyPr>
          <a:lstStyle/>
          <a:p>
            <a:pPr algn="r"/>
            <a:r>
              <a:rPr lang="en-US" sz="1200" dirty="0">
                <a:effectLst/>
                <a:latin typeface="Arial" panose="020B0604020202020204" pitchFamily="34" charset="0"/>
                <a:ea typeface="Arial" panose="020B0604020202020204" pitchFamily="34" charset="0"/>
                <a:cs typeface="Arial" panose="020B0604020202020204" pitchFamily="34" charset="0"/>
              </a:rPr>
              <a:t>Naylor et al., 2001, Ruiz et al. 2015</a:t>
            </a:r>
            <a:r>
              <a:rPr lang="en-US" sz="1200" dirty="0">
                <a:latin typeface="Arial" panose="020B0604020202020204" pitchFamily="34" charset="0"/>
                <a:ea typeface="Arial" panose="020B0604020202020204" pitchFamily="34" charset="0"/>
                <a:cs typeface="Arial" panose="020B0604020202020204" pitchFamily="34" charset="0"/>
              </a:rPr>
              <a:t>, </a:t>
            </a:r>
            <a:r>
              <a:rPr lang="en-US" sz="1200" dirty="0" err="1">
                <a:latin typeface="Arial" panose="020B0604020202020204" pitchFamily="34" charset="0"/>
                <a:ea typeface="Arial" panose="020B0604020202020204" pitchFamily="34" charset="0"/>
                <a:cs typeface="Arial" panose="020B0604020202020204" pitchFamily="34" charset="0"/>
              </a:rPr>
              <a:t>Ruesink</a:t>
            </a:r>
            <a:r>
              <a:rPr lang="en-US" sz="1200" dirty="0">
                <a:latin typeface="Arial" panose="020B0604020202020204" pitchFamily="34" charset="0"/>
                <a:ea typeface="Arial" panose="020B0604020202020204" pitchFamily="34" charset="0"/>
                <a:cs typeface="Arial" panose="020B0604020202020204" pitchFamily="34" charset="0"/>
              </a:rPr>
              <a:t> et al. 2000</a:t>
            </a:r>
            <a:endParaRPr lang="en-US" sz="1200" dirty="0">
              <a:latin typeface="Arial" panose="020B0604020202020204" pitchFamily="34" charset="0"/>
              <a:cs typeface="Arial" panose="020B0604020202020204" pitchFamily="34" charset="0"/>
            </a:endParaRPr>
          </a:p>
        </p:txBody>
      </p:sp>
      <p:pic>
        <p:nvPicPr>
          <p:cNvPr id="4" name="Picture 2" descr="/var/folders/t4/g0f1t91j5cldw3gn3yk5x4lj8jw1r7/T/com.microsoft.Powerpoint/WebArchiveCopyPasteTempFiles/p2211">
            <a:extLst>
              <a:ext uri="{FF2B5EF4-FFF2-40B4-BE49-F238E27FC236}">
                <a16:creationId xmlns:a16="http://schemas.microsoft.com/office/drawing/2014/main" id="{13FEB0F8-F4EE-623D-D2EE-0F16185EBBE3}"/>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8" y="1255277"/>
            <a:ext cx="5424782" cy="35491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A4566E-C54E-F466-F212-0216494BA8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373987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Autofit/>
          </a:bodyPr>
          <a:lstStyle/>
          <a:p>
            <a:r>
              <a:rPr lang="en-US" sz="2800" dirty="0">
                <a:latin typeface="Arial" panose="020B0604020202020204" pitchFamily="34" charset="0"/>
                <a:cs typeface="Arial" panose="020B0604020202020204" pitchFamily="34" charset="0"/>
              </a:rPr>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Fuijya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Tree>
    <p:extLst>
      <p:ext uri="{BB962C8B-B14F-4D97-AF65-F5344CB8AC3E}">
        <p14:creationId xmlns:p14="http://schemas.microsoft.com/office/powerpoint/2010/main" val="200882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Autofit/>
          </a:bodyPr>
          <a:lstStyle/>
          <a:p>
            <a:r>
              <a:rPr lang="en-US" sz="2800" dirty="0">
                <a:latin typeface="Arial" panose="020B0604020202020204" pitchFamily="34" charset="0"/>
                <a:cs typeface="Arial" panose="020B0604020202020204" pitchFamily="34" charset="0"/>
              </a:rPr>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0" name="TextBox 9">
            <a:extLst>
              <a:ext uri="{FF2B5EF4-FFF2-40B4-BE49-F238E27FC236}">
                <a16:creationId xmlns:a16="http://schemas.microsoft.com/office/drawing/2014/main" id="{56EB9809-536E-8CBE-B2D4-93B9B8EF150E}"/>
              </a:ext>
            </a:extLst>
          </p:cNvPr>
          <p:cNvSpPr txBox="1"/>
          <p:nvPr/>
        </p:nvSpPr>
        <p:spPr>
          <a:xfrm>
            <a:off x="7678534" y="1959443"/>
            <a:ext cx="92685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A23ECB71-EEB8-52BB-B233-BCCA3E6B03FE}"/>
              </a:ext>
            </a:extLst>
          </p:cNvPr>
          <p:cNvSpPr txBox="1"/>
          <p:nvPr/>
        </p:nvSpPr>
        <p:spPr>
          <a:xfrm>
            <a:off x="5225223" y="3717065"/>
            <a:ext cx="245331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Hiroshima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a:t>
            </a:r>
            <a:r>
              <a:rPr kumimoji="0" lang="en-US" sz="2000" b="0" i="1"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Seto</a:t>
            </a:r>
            <a:r>
              <a:rPr kumimoji="0" lang="en-US" sz="20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inland Sea)</a:t>
            </a:r>
          </a:p>
        </p:txBody>
      </p:sp>
      <p:sp>
        <p:nvSpPr>
          <p:cNvPr id="13" name="Oval 12">
            <a:extLst>
              <a:ext uri="{FF2B5EF4-FFF2-40B4-BE49-F238E27FC236}">
                <a16:creationId xmlns:a16="http://schemas.microsoft.com/office/drawing/2014/main" id="{1D78EC59-1BBB-4692-FCE1-24CFF7DEE9C5}"/>
              </a:ext>
            </a:extLst>
          </p:cNvPr>
          <p:cNvSpPr/>
          <p:nvPr/>
        </p:nvSpPr>
        <p:spPr>
          <a:xfrm>
            <a:off x="5193750" y="3190461"/>
            <a:ext cx="1073426"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64299988-3B27-B121-7438-DB89D207C9AD}"/>
              </a:ext>
            </a:extLst>
          </p:cNvPr>
          <p:cNvSpPr/>
          <p:nvPr/>
        </p:nvSpPr>
        <p:spPr>
          <a:xfrm>
            <a:off x="7145134" y="2033482"/>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446CE8F-1D06-B6AC-ECD6-57DAFE859103}"/>
              </a:ext>
            </a:extLst>
          </p:cNvPr>
          <p:cNvSpPr txBox="1"/>
          <p:nvPr/>
        </p:nvSpPr>
        <p:spPr>
          <a:xfrm>
            <a:off x="5849228" y="388999"/>
            <a:ext cx="125547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Hokkaido</a:t>
            </a:r>
          </a:p>
        </p:txBody>
      </p:sp>
      <p:sp>
        <p:nvSpPr>
          <p:cNvPr id="16" name="Oval 15">
            <a:extLst>
              <a:ext uri="{FF2B5EF4-FFF2-40B4-BE49-F238E27FC236}">
                <a16:creationId xmlns:a16="http://schemas.microsoft.com/office/drawing/2014/main" id="{74FF8902-2EC8-A1AD-18D5-BEB0FD535690}"/>
              </a:ext>
            </a:extLst>
          </p:cNvPr>
          <p:cNvSpPr/>
          <p:nvPr/>
        </p:nvSpPr>
        <p:spPr>
          <a:xfrm>
            <a:off x="7505658" y="776625"/>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Fuijya</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
        <p:nvSpPr>
          <p:cNvPr id="21" name="TextBox 20">
            <a:extLst>
              <a:ext uri="{FF2B5EF4-FFF2-40B4-BE49-F238E27FC236}">
                <a16:creationId xmlns:a16="http://schemas.microsoft.com/office/drawing/2014/main" id="{858C5DAB-9F74-2136-65BF-88ABBF03713D}"/>
              </a:ext>
            </a:extLst>
          </p:cNvPr>
          <p:cNvSpPr txBox="1"/>
          <p:nvPr/>
        </p:nvSpPr>
        <p:spPr>
          <a:xfrm>
            <a:off x="1255206" y="4675461"/>
            <a:ext cx="2986715"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Note: Kumamoto =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 </a:t>
            </a:r>
            <a:r>
              <a:rPr kumimoji="0" lang="en-US" sz="1600" b="0" i="1"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sikamea</a:t>
            </a:r>
            <a:endParaRPr kumimoji="0" lang="en-US" sz="16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45744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19401</TotalTime>
  <Words>1750</Words>
  <Application>Microsoft Macintosh PowerPoint</Application>
  <PresentationFormat>On-screen Show (16:9)</PresentationFormat>
  <Paragraphs>348</Paragraphs>
  <Slides>42</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Calibri Light</vt:lpstr>
      <vt:lpstr>Courier New</vt:lpstr>
      <vt:lpstr>Monaco</vt:lpstr>
      <vt:lpstr>Optima</vt:lpstr>
      <vt:lpstr>Times New Roman</vt:lpstr>
      <vt:lpstr>1_Office Theme</vt:lpstr>
      <vt:lpstr>Office Theme</vt:lpstr>
      <vt:lpstr>The genetic legacy of the deliberate introduction of Pacific oysters</vt:lpstr>
      <vt:lpstr>PowerPoint Presentation</vt:lpstr>
      <vt:lpstr>Identifying vectors and the native sources of introduced species </vt:lpstr>
      <vt:lpstr>The greatest agency of all that spreads marine animals to new quarters of the world must be the business of oyster culture, a very ancient and world-wide craft.  – Charles Elton (1958)</vt:lpstr>
      <vt:lpstr>Crassostrea (Magallana) gigas  Pacific cupped oyster</vt:lpstr>
      <vt:lpstr>Crassostrea (Magallana) gigas  Pacific cupped oyster</vt:lpstr>
      <vt:lpstr>Crassostrea (Magallana) gigas  Pacific cupped oyster</vt:lpstr>
      <vt:lpstr>Three principal regions of industrial farming of Pacific oysters in Japan</vt:lpstr>
      <vt:lpstr>Three principal regions of industrial farming of Pacific oysters in Japan</vt:lpstr>
      <vt:lpstr>Genetic legacy of Pacific oyster introductions</vt:lpstr>
      <vt:lpstr>PowerPoint Presentation</vt:lpstr>
      <vt:lpstr>Genetic differentiation along latitude in Japan FST = 0 to 0.011</vt:lpstr>
      <vt:lpstr>Genetic differentiation along latitude in Japan FST = 0 to 0.011</vt:lpstr>
      <vt:lpstr>Genetic legacy of Pacific oyster introductions</vt:lpstr>
      <vt:lpstr>Pacific oyster invaders are from Seto Inland Sea  and Miyagi</vt:lpstr>
      <vt:lpstr>Miyagi  Canada and WA Miyagi + Seto Inland Sea  California </vt:lpstr>
      <vt:lpstr>PowerPoint Presentation</vt:lpstr>
      <vt:lpstr>Miyagi  Europe</vt:lpstr>
      <vt:lpstr>Miyagi  Chile and Argentina</vt:lpstr>
      <vt:lpstr>Genetic differentiation along latitude in Japan</vt:lpstr>
      <vt:lpstr>“Deliberate ecological fitting” of Pacific oysters</vt:lpstr>
      <vt:lpstr>A genetic legacy of Pacific oyster introductions</vt:lpstr>
      <vt:lpstr>Genetic legacy of Pacific oyster introductions</vt:lpstr>
      <vt:lpstr>The greatest agency of all that spreads marine animals to new quarters of the world must be the business of oyster culture, a very ancient and world-wide craft.  – Charles Elton (1958)</vt:lpstr>
      <vt:lpstr>One alternative hypothesis =  shipping  (via fouling or ballast water)</vt:lpstr>
      <vt:lpstr>PowerPoint Presentation</vt:lpstr>
      <vt:lpstr>PowerPoint Presentation</vt:lpstr>
      <vt:lpstr>Approximate Bayesian Computation (ABC) evaluates alternative invasion hypotheses</vt:lpstr>
      <vt:lpstr>Approximate Bayesian Computation (ABC) evaluates alternative invasion hypotheses</vt:lpstr>
      <vt:lpstr>Approximate Bayesian Computation (ABC) evaluates alternative invasion hypotheses</vt:lpstr>
      <vt:lpstr>Approximate Bayesian Computation (ABC) evaluates alternative invasion hypotheses</vt:lpstr>
      <vt:lpstr>PowerPoint Presentation</vt:lpstr>
      <vt:lpstr>PowerPoint Presentation</vt:lpstr>
      <vt:lpstr>PowerPoint Presentation</vt:lpstr>
      <vt:lpstr>PowerPoint Presentation</vt:lpstr>
      <vt:lpstr>Conclusions</vt:lpstr>
      <vt:lpstr>Conclusions</vt:lpstr>
      <vt:lpstr>Conclusions</vt:lpstr>
      <vt:lpstr>Acknowledgements</vt:lpstr>
      <vt:lpstr>PowerPoint Presentation</vt:lpstr>
      <vt:lpstr>PowerPoint Presentation</vt:lpstr>
      <vt:lpstr>A genetic legacy of Pacific oyster introductions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806</cp:revision>
  <dcterms:created xsi:type="dcterms:W3CDTF">2021-01-26T19:14:00Z</dcterms:created>
  <dcterms:modified xsi:type="dcterms:W3CDTF">2023-05-11T21:07:10Z</dcterms:modified>
</cp:coreProperties>
</file>